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72"/>
  </p:notesMasterIdLst>
  <p:sldIdLst>
    <p:sldId id="256" r:id="rId5"/>
    <p:sldId id="272" r:id="rId6"/>
    <p:sldId id="277" r:id="rId7"/>
    <p:sldId id="309" r:id="rId8"/>
    <p:sldId id="312" r:id="rId9"/>
    <p:sldId id="263" r:id="rId10"/>
    <p:sldId id="282" r:id="rId11"/>
    <p:sldId id="281" r:id="rId12"/>
    <p:sldId id="287" r:id="rId13"/>
    <p:sldId id="288" r:id="rId14"/>
    <p:sldId id="276" r:id="rId15"/>
    <p:sldId id="292" r:id="rId16"/>
    <p:sldId id="290" r:id="rId17"/>
    <p:sldId id="293" r:id="rId18"/>
    <p:sldId id="294" r:id="rId19"/>
    <p:sldId id="313" r:id="rId20"/>
    <p:sldId id="289" r:id="rId21"/>
    <p:sldId id="278" r:id="rId22"/>
    <p:sldId id="283" r:id="rId23"/>
    <p:sldId id="279" r:id="rId24"/>
    <p:sldId id="295" r:id="rId25"/>
    <p:sldId id="280" r:id="rId26"/>
    <p:sldId id="285" r:id="rId27"/>
    <p:sldId id="286" r:id="rId28"/>
    <p:sldId id="307" r:id="rId29"/>
    <p:sldId id="303" r:id="rId30"/>
    <p:sldId id="304" r:id="rId31"/>
    <p:sldId id="305" r:id="rId32"/>
    <p:sldId id="316" r:id="rId33"/>
    <p:sldId id="339" r:id="rId34"/>
    <p:sldId id="274" r:id="rId35"/>
    <p:sldId id="311" r:id="rId36"/>
    <p:sldId id="317" r:id="rId37"/>
    <p:sldId id="319" r:id="rId38"/>
    <p:sldId id="320" r:id="rId39"/>
    <p:sldId id="310" r:id="rId40"/>
    <p:sldId id="267" r:id="rId41"/>
    <p:sldId id="340" r:id="rId42"/>
    <p:sldId id="300" r:id="rId43"/>
    <p:sldId id="296" r:id="rId44"/>
    <p:sldId id="270" r:id="rId45"/>
    <p:sldId id="324" r:id="rId46"/>
    <p:sldId id="325" r:id="rId47"/>
    <p:sldId id="326" r:id="rId48"/>
    <p:sldId id="327" r:id="rId49"/>
    <p:sldId id="329" r:id="rId50"/>
    <p:sldId id="330" r:id="rId51"/>
    <p:sldId id="328" r:id="rId52"/>
    <p:sldId id="335" r:id="rId53"/>
    <p:sldId id="336" r:id="rId54"/>
    <p:sldId id="337" r:id="rId55"/>
    <p:sldId id="346" r:id="rId56"/>
    <p:sldId id="347" r:id="rId57"/>
    <p:sldId id="348" r:id="rId58"/>
    <p:sldId id="344" r:id="rId59"/>
    <p:sldId id="331" r:id="rId60"/>
    <p:sldId id="341" r:id="rId61"/>
    <p:sldId id="332" r:id="rId62"/>
    <p:sldId id="333" r:id="rId63"/>
    <p:sldId id="342" r:id="rId64"/>
    <p:sldId id="343" r:id="rId65"/>
    <p:sldId id="345" r:id="rId66"/>
    <p:sldId id="273" r:id="rId67"/>
    <p:sldId id="298" r:id="rId68"/>
    <p:sldId id="338" r:id="rId69"/>
    <p:sldId id="265" r:id="rId70"/>
    <p:sldId id="261" r:id="rId71"/>
  </p:sldIdLst>
  <p:sldSz cx="12192000" cy="6858000"/>
  <p:notesSz cx="6858000" cy="9144000"/>
  <p:embeddedFontLst>
    <p:embeddedFont>
      <p:font typeface="Cambria Math" panose="02040503050406030204" pitchFamily="18" charset="0"/>
      <p:regular r:id="rId73"/>
    </p:embeddedFont>
    <p:embeddedFont>
      <p:font typeface="Open Sans" panose="020B0606030504020204" pitchFamily="34" charset="0"/>
      <p:regular r:id="rId74"/>
      <p:bold r:id="rId75"/>
      <p:italic r:id="rId76"/>
      <p:boldItalic r:id="rId77"/>
    </p:embeddedFont>
    <p:embeddedFont>
      <p:font typeface="Roboto Condensed" panose="02000000000000000000" pitchFamily="2" charset="0"/>
      <p:regular r:id="rId78"/>
      <p:bold r:id="rId79"/>
      <p:italic r:id="rId80"/>
      <p:boldItalic r:id="rId81"/>
    </p:embeddedFont>
  </p:embeddedFontLst>
  <p:defaultTextStyle>
    <a:defPPr>
      <a:defRPr lang="en-US"/>
    </a:defPPr>
    <a:lvl1pPr marL="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F1EA"/>
    <a:srgbClr val="274247"/>
    <a:srgbClr val="1A9D49"/>
    <a:srgbClr val="5B7F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Ingen stil, tabellrutenett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41" autoAdjust="0"/>
    <p:restoredTop sz="94629" autoAdjust="0"/>
  </p:normalViewPr>
  <p:slideViewPr>
    <p:cSldViewPr snapToGrid="0">
      <p:cViewPr>
        <p:scale>
          <a:sx n="138" d="100"/>
          <a:sy n="138" d="100"/>
        </p:scale>
        <p:origin x="-680" y="62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theme" Target="theme/theme1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font" Target="fonts/font2.fntdata"/><Relationship Id="rId79" Type="http://schemas.openxmlformats.org/officeDocument/2006/relationships/font" Target="fonts/font7.fntdata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font" Target="fonts/font5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notesMaster" Target="notesMasters/notesMaster1.xml"/><Relationship Id="rId80" Type="http://schemas.openxmlformats.org/officeDocument/2006/relationships/font" Target="fonts/font8.fntdata"/><Relationship Id="rId85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font" Target="fonts/font3.fntdata"/><Relationship Id="rId83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font" Target="fonts/font1.fntdata"/><Relationship Id="rId78" Type="http://schemas.openxmlformats.org/officeDocument/2006/relationships/font" Target="fonts/font6.fntdata"/><Relationship Id="rId8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font" Target="fonts/font4.fntdata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61" Type="http://schemas.openxmlformats.org/officeDocument/2006/relationships/slide" Target="slides/slide57.xml"/><Relationship Id="rId8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782403-35ED-9447-B229-58259F18C33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92417A-CC65-D24C-A71E-DDCBFEA99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14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33472-1DF5-FE49-8E3B-617322F5C6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736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 descr="Et bilde som inneholder skjermbilde&#10;&#10;Beskrivelse som er generert med svært høy visshet">
            <a:extLst>
              <a:ext uri="{FF2B5EF4-FFF2-40B4-BE49-F238E27FC236}">
                <a16:creationId xmlns:a16="http://schemas.microsoft.com/office/drawing/2014/main" id="{47F2A11D-5491-478B-9E74-10A8C407A8E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"/>
            <a:ext cx="12192000" cy="6857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0991" y="2722288"/>
            <a:ext cx="9390018" cy="1015791"/>
          </a:xfrm>
          <a:ln>
            <a:noFill/>
          </a:ln>
        </p:spPr>
        <p:txBody>
          <a:bodyPr anchor="b"/>
          <a:lstStyle>
            <a:lvl1pPr algn="ctr">
              <a:lnSpc>
                <a:spcPct val="100000"/>
              </a:lnSpc>
              <a:defRPr lang="nb-NO" sz="6001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400991" y="3909549"/>
            <a:ext cx="9390018" cy="401648"/>
          </a:xfrm>
        </p:spPr>
        <p:txBody>
          <a:bodyPr>
            <a:spAutoFit/>
          </a:bodyPr>
          <a:lstStyle>
            <a:lvl1pPr marL="0" indent="0" algn="ctr">
              <a:buNone/>
              <a:defRPr sz="1500" cap="all" spc="75" baseline="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UNDERTITTEL SKAL INN HER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5524F468-AFDE-4FA7-A336-BF521DA62E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80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(stor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ssholder for bilde 5">
            <a:extLst>
              <a:ext uri="{FF2B5EF4-FFF2-40B4-BE49-F238E27FC236}">
                <a16:creationId xmlns:a16="http://schemas.microsoft.com/office/drawing/2014/main" id="{9C0BB095-47FF-4294-9915-4ED142AC03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619504"/>
            <a:ext cx="10903891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BFD3FCA3-4503-49E6-83F2-4DF49013A49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8991" y="3781605"/>
            <a:ext cx="4856516" cy="1816654"/>
          </a:xfrm>
          <a:solidFill>
            <a:schemeClr val="bg1">
              <a:alpha val="90000"/>
            </a:schemeClr>
          </a:solidFill>
        </p:spPr>
        <p:txBody>
          <a:bodyPr lIns="648000" rIns="648000"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2550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399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27465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Agenda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71B50D6-0810-4E43-928C-534B46A7A4E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219359" y="1862176"/>
            <a:ext cx="9651619" cy="3978862"/>
          </a:xfrm>
          <a:prstGeom prst="rect">
            <a:avLst/>
          </a:prstGeom>
        </p:spPr>
        <p:txBody>
          <a:bodyPr lIns="91440" tIns="45720" rIns="91440" bIns="45720"/>
          <a:lstStyle>
            <a:lvl1pPr marL="0" marR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lvl1pPr>
          </a:lstStyle>
          <a:p>
            <a:pPr lvl="0"/>
            <a:r>
              <a:rPr lang="nb-NO" noProof="0"/>
              <a:t>Punkt én på agendaen i korte trekk</a:t>
            </a:r>
          </a:p>
          <a:p>
            <a:pPr lvl="0"/>
            <a:r>
              <a:rPr lang="nb-NO" noProof="0"/>
              <a:t>Punkt to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tre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fire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fem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seks på agendaen i korte trekk</a:t>
            </a:r>
          </a:p>
          <a:p>
            <a:pPr lvl="0"/>
            <a:endParaRPr lang="nb-NO" noProof="0"/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7E2593EF-F9EB-40ED-942A-4879FA78B594}"/>
              </a:ext>
            </a:extLst>
          </p:cNvPr>
          <p:cNvCxnSpPr/>
          <p:nvPr userDrawn="1"/>
        </p:nvCxnSpPr>
        <p:spPr>
          <a:xfrm>
            <a:off x="1219359" y="2478704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Rett linje 10">
            <a:extLst>
              <a:ext uri="{FF2B5EF4-FFF2-40B4-BE49-F238E27FC236}">
                <a16:creationId xmlns:a16="http://schemas.microsoft.com/office/drawing/2014/main" id="{96CA0932-605B-4E71-B8D3-C72AAAA4A91A}"/>
              </a:ext>
            </a:extLst>
          </p:cNvPr>
          <p:cNvCxnSpPr/>
          <p:nvPr userDrawn="1"/>
        </p:nvCxnSpPr>
        <p:spPr>
          <a:xfrm>
            <a:off x="1219359" y="5253391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2DF21B92-9FD0-4B71-ACA2-7C1925BD0C2C}"/>
              </a:ext>
            </a:extLst>
          </p:cNvPr>
          <p:cNvCxnSpPr/>
          <p:nvPr userDrawn="1"/>
        </p:nvCxnSpPr>
        <p:spPr>
          <a:xfrm>
            <a:off x="1219359" y="3172376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Rett linje 12">
            <a:extLst>
              <a:ext uri="{FF2B5EF4-FFF2-40B4-BE49-F238E27FC236}">
                <a16:creationId xmlns:a16="http://schemas.microsoft.com/office/drawing/2014/main" id="{91D61EF0-049D-489F-9607-DBC47717D8D1}"/>
              </a:ext>
            </a:extLst>
          </p:cNvPr>
          <p:cNvCxnSpPr/>
          <p:nvPr userDrawn="1"/>
        </p:nvCxnSpPr>
        <p:spPr>
          <a:xfrm>
            <a:off x="1219359" y="3866048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Rett linje 13">
            <a:extLst>
              <a:ext uri="{FF2B5EF4-FFF2-40B4-BE49-F238E27FC236}">
                <a16:creationId xmlns:a16="http://schemas.microsoft.com/office/drawing/2014/main" id="{0C7BCC08-99D7-4973-9AB5-A63BAB7784DB}"/>
              </a:ext>
            </a:extLst>
          </p:cNvPr>
          <p:cNvCxnSpPr/>
          <p:nvPr userDrawn="1"/>
        </p:nvCxnSpPr>
        <p:spPr>
          <a:xfrm>
            <a:off x="1219359" y="4559720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9136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esentasj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A3732E95-11BD-4ACF-B5AD-A1CC4F0DB8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A57E41EB-05AD-44D6-997C-D31E1B44F13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55" y="1883484"/>
            <a:ext cx="7418289" cy="27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147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rediger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410EA91D-3B36-4F01-BD03-074913EC30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  <p:sp>
        <p:nvSpPr>
          <p:cNvPr id="31" name="Title 1"/>
          <p:cNvSpPr>
            <a:spLocks noGrp="1"/>
          </p:cNvSpPr>
          <p:nvPr>
            <p:ph type="ctrTitle" hasCustomPrompt="1"/>
          </p:nvPr>
        </p:nvSpPr>
        <p:spPr>
          <a:xfrm>
            <a:off x="1630018" y="2305881"/>
            <a:ext cx="8984972" cy="1709530"/>
          </a:xfrm>
          <a:ln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lang="nb-NO" sz="10000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nb-NO" noProof="0" dirty="0"/>
              <a:t>Takk!</a:t>
            </a:r>
          </a:p>
        </p:txBody>
      </p:sp>
    </p:spTree>
    <p:extLst>
      <p:ext uri="{BB962C8B-B14F-4D97-AF65-F5344CB8AC3E}">
        <p14:creationId xmlns:p14="http://schemas.microsoft.com/office/powerpoint/2010/main" val="2359149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B0DE3-8AB4-4283-AAF7-C599EB450E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862176"/>
            <a:ext cx="9651619" cy="3978862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062420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telskil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 descr="Et bilde som inneholder skjermbilde&#10;&#10;Beskrivelse som er generert med høy visshet">
            <a:extLst>
              <a:ext uri="{FF2B5EF4-FFF2-40B4-BE49-F238E27FC236}">
                <a16:creationId xmlns:a16="http://schemas.microsoft.com/office/drawing/2014/main" id="{82044551-1680-47B1-A9ED-E2CF3CEB21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"/>
            <a:ext cx="12192000" cy="6857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0991" y="2799917"/>
            <a:ext cx="9390018" cy="1015791"/>
          </a:xfrm>
          <a:ln>
            <a:noFill/>
          </a:ln>
        </p:spPr>
        <p:txBody>
          <a:bodyPr anchor="ctr" anchorCtr="0"/>
          <a:lstStyle>
            <a:lvl1pPr algn="ctr">
              <a:lnSpc>
                <a:spcPct val="100000"/>
              </a:lnSpc>
              <a:defRPr lang="nb-NO" sz="6001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5524F468-AFDE-4FA7-A336-BF521DA62E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3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, innhold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5520737" cy="1477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31725901-1B6A-4C45-8DFA-5AEEA34F55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95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CC6CF-133F-4327-B59A-5E987B55A2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11160" y="633486"/>
            <a:ext cx="5149886" cy="5279842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7D4585-68D6-4C8C-9321-1D6936FE092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75264" y="2028632"/>
            <a:ext cx="5520737" cy="388469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950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tel, innhold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5520737" cy="1477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C1CF5FB5-3D6B-44D1-99CC-F0E11CB949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5263" y="2028632"/>
            <a:ext cx="5520737" cy="3884697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633486"/>
            <a:ext cx="5149886" cy="5279842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31725901-1B6A-4C45-8DFA-5AEEA34F55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95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4112122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o valgfrie elemen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10985784" cy="78495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09D97-491E-4B44-B31E-075E94ECFD5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7154" y="1809960"/>
            <a:ext cx="5149886" cy="4103369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3B0EA0-EE56-4BC2-9A97-1C7D7797FA5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11160" y="1809960"/>
            <a:ext cx="5149886" cy="4103369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5992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o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10985784" cy="7849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1809959"/>
            <a:ext cx="5149886" cy="4103369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5" name="Plassholder for bilde 5">
            <a:extLst>
              <a:ext uri="{FF2B5EF4-FFF2-40B4-BE49-F238E27FC236}">
                <a16:creationId xmlns:a16="http://schemas.microsoft.com/office/drawing/2014/main" id="{B9099586-714C-4DE3-816E-CD6982F9B3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1809959"/>
            <a:ext cx="5149886" cy="4103369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641741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valgfrie elemen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35B047-1C6C-4BB1-9AAC-35E8860EA5E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7154" y="619504"/>
            <a:ext cx="5149886" cy="5293824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7ABDC-D2D5-4A6E-B4C5-2E8F7BF4AC3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11160" y="619504"/>
            <a:ext cx="5149886" cy="5293824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209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619504"/>
            <a:ext cx="5149886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5" name="Plassholder for bilde 5">
            <a:extLst>
              <a:ext uri="{FF2B5EF4-FFF2-40B4-BE49-F238E27FC236}">
                <a16:creationId xmlns:a16="http://schemas.microsoft.com/office/drawing/2014/main" id="{B9099586-714C-4DE3-816E-CD6982F9B3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619504"/>
            <a:ext cx="5149886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nb-NO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57205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1311128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/>
          <a:p>
            <a:r>
              <a:rPr lang="nb-NO" noProof="0" dirty="0"/>
              <a:t>Klikk for å redigere tittelstil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358" y="1862176"/>
            <a:ext cx="9651619" cy="3978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b-NO" noProof="0" dirty="0"/>
              <a:t>Rediger tekststiler i malen</a:t>
            </a:r>
          </a:p>
          <a:p>
            <a:pPr lvl="1"/>
            <a:r>
              <a:rPr lang="nb-NO" noProof="0" dirty="0"/>
              <a:t>Andre nivå</a:t>
            </a:r>
          </a:p>
          <a:p>
            <a:pPr lvl="2"/>
            <a:r>
              <a:rPr lang="nb-NO" noProof="0" dirty="0"/>
              <a:t>Tredje nivå</a:t>
            </a:r>
          </a:p>
          <a:p>
            <a:pPr lvl="3"/>
            <a:r>
              <a:rPr lang="nb-NO" noProof="0" dirty="0"/>
              <a:t>Fjerde nivå</a:t>
            </a:r>
          </a:p>
          <a:p>
            <a:pPr lvl="4"/>
            <a:r>
              <a:rPr lang="nb-NO" noProof="0" dirty="0"/>
              <a:t>Femte nivå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12E8B8B0-4BD5-4668-9018-913E276A5FE9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61" y="6071524"/>
            <a:ext cx="3025540" cy="78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48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73" r:id="rId4"/>
    <p:sldLayoutId id="2147483690" r:id="rId5"/>
    <p:sldLayoutId id="2147483674" r:id="rId6"/>
    <p:sldLayoutId id="2147483691" r:id="rId7"/>
    <p:sldLayoutId id="2147483675" r:id="rId8"/>
    <p:sldLayoutId id="2147483692" r:id="rId9"/>
    <p:sldLayoutId id="2147483676" r:id="rId10"/>
    <p:sldLayoutId id="2147483666" r:id="rId11"/>
    <p:sldLayoutId id="2147483667" r:id="rId12"/>
    <p:sldLayoutId id="2147483694" r:id="rId13"/>
    <p:sldLayoutId id="2147483670" r:id="rId14"/>
    <p:sldLayoutId id="2147483695" r:id="rId15"/>
  </p:sldLayoutIdLst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74247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914446" rtl="0" eaLnBrk="1" latinLnBrk="0" hangingPunct="1">
        <a:lnSpc>
          <a:spcPct val="15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2400" kern="1200">
          <a:solidFill>
            <a:srgbClr val="274247"/>
          </a:solidFill>
          <a:latin typeface="+mn-lt"/>
          <a:ea typeface="+mn-ea"/>
          <a:cs typeface="+mn-cs"/>
        </a:defRPr>
      </a:lvl1pPr>
      <a:lvl2pPr marL="396079" indent="-144029" algn="l" defTabSz="914446" rtl="0" eaLnBrk="1" latinLnBrk="0" hangingPunct="1">
        <a:lnSpc>
          <a:spcPct val="15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◦"/>
        <a:defRPr sz="1800" kern="1200">
          <a:solidFill>
            <a:srgbClr val="274247"/>
          </a:solidFill>
          <a:latin typeface="+mn-lt"/>
          <a:ea typeface="+mn-ea"/>
          <a:cs typeface="+mn-cs"/>
        </a:defRPr>
      </a:lvl2pPr>
      <a:lvl3pPr marL="522104" indent="-108022" algn="l" defTabSz="914446" rtl="0" eaLnBrk="1" latinLnBrk="0" hangingPunct="1">
        <a:lnSpc>
          <a:spcPct val="150000"/>
        </a:lnSpc>
        <a:spcBef>
          <a:spcPts val="300"/>
        </a:spcBef>
        <a:spcAft>
          <a:spcPts val="400"/>
        </a:spcAft>
        <a:buFont typeface="Open Sans" panose="020B0606030504020204" pitchFamily="34" charset="0"/>
        <a:buChar char="­"/>
        <a:defRPr sz="1400" kern="1200">
          <a:solidFill>
            <a:srgbClr val="274247"/>
          </a:solidFill>
          <a:latin typeface="+mn-lt"/>
          <a:ea typeface="+mn-ea"/>
          <a:cs typeface="+mn-cs"/>
        </a:defRPr>
      </a:lvl3pPr>
      <a:lvl4pPr marL="666133" indent="-99020" algn="l" defTabSz="914446" rtl="0" eaLnBrk="1" latinLnBrk="0" hangingPunct="1">
        <a:lnSpc>
          <a:spcPct val="150000"/>
        </a:lnSpc>
        <a:spcBef>
          <a:spcPts val="250"/>
        </a:spcBef>
        <a:buFont typeface="Open Sans" panose="020B0606030504020204" pitchFamily="34" charset="0"/>
        <a:buChar char="­"/>
        <a:defRPr sz="1050" kern="1200">
          <a:solidFill>
            <a:srgbClr val="274247"/>
          </a:solidFill>
          <a:latin typeface="+mn-lt"/>
          <a:ea typeface="+mn-ea"/>
          <a:cs typeface="+mn-cs"/>
        </a:defRPr>
      </a:lvl4pPr>
      <a:lvl5pPr marL="774155" indent="-90018" algn="l" defTabSz="914446" rtl="0" eaLnBrk="1" latinLnBrk="0" hangingPunct="1">
        <a:lnSpc>
          <a:spcPct val="150000"/>
        </a:lnSpc>
        <a:spcBef>
          <a:spcPts val="250"/>
        </a:spcBef>
        <a:buFont typeface="Open Sans" panose="020B0606030504020204" pitchFamily="34" charset="0"/>
        <a:buChar char="­"/>
        <a:defRPr sz="1000" kern="1200">
          <a:solidFill>
            <a:srgbClr val="274247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8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419842-592E-434F-A9A0-9D056E87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Protection of Microdata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A0095F8-98D7-4910-A38E-D9915094E0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0" dirty="0"/>
              <a:t>SDC COURSE 2025</a:t>
            </a:r>
          </a:p>
        </p:txBody>
      </p:sp>
    </p:spTree>
    <p:extLst>
      <p:ext uri="{BB962C8B-B14F-4D97-AF65-F5344CB8AC3E}">
        <p14:creationId xmlns:p14="http://schemas.microsoft.com/office/powerpoint/2010/main" val="429471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0265F-B9CF-B30A-A078-B8C0F69F4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DEC81D8-4E97-8962-C16C-08806EDBA487}"/>
              </a:ext>
            </a:extLst>
          </p:cNvPr>
          <p:cNvSpPr/>
          <p:nvPr/>
        </p:nvSpPr>
        <p:spPr>
          <a:xfrm>
            <a:off x="8729221" y="482247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197E9F1-1CDF-A6C2-2C27-61CA550269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0734478"/>
              </p:ext>
            </p:extLst>
          </p:nvPr>
        </p:nvGraphicFramePr>
        <p:xfrm>
          <a:off x="1132995" y="3745645"/>
          <a:ext cx="947794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10" name="Title 9">
            <a:extLst>
              <a:ext uri="{FF2B5EF4-FFF2-40B4-BE49-F238E27FC236}">
                <a16:creationId xmlns:a16="http://schemas.microsoft.com/office/drawing/2014/main" id="{83661CAD-8574-F016-4323-8906F501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31" y="430924"/>
            <a:ext cx="9651619" cy="794276"/>
          </a:xfrm>
        </p:spPr>
        <p:txBody>
          <a:bodyPr/>
          <a:lstStyle/>
          <a:p>
            <a:r>
              <a:rPr lang="en-US" noProof="0" dirty="0"/>
              <a:t>Inferential </a:t>
            </a:r>
            <a:r>
              <a:rPr lang="en-US" dirty="0"/>
              <a:t>D</a:t>
            </a:r>
            <a:r>
              <a:rPr lang="en-US" noProof="0" dirty="0" err="1"/>
              <a:t>isclosure</a:t>
            </a:r>
            <a:endParaRPr lang="en-US" noProof="0" dirty="0"/>
          </a:p>
        </p:txBody>
      </p:sp>
      <p:pic>
        <p:nvPicPr>
          <p:cNvPr id="16" name="Graphic 15" descr="User with solid fill">
            <a:extLst>
              <a:ext uri="{FF2B5EF4-FFF2-40B4-BE49-F238E27FC236}">
                <a16:creationId xmlns:a16="http://schemas.microsoft.com/office/drawing/2014/main" id="{79D3D7BE-BD0A-F859-4FE6-781752626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02048" y="920096"/>
            <a:ext cx="1377565" cy="1377565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FA0A692-769B-32C9-4142-EAE4DABD273B}"/>
              </a:ext>
            </a:extLst>
          </p:cNvPr>
          <p:cNvSpPr/>
          <p:nvPr/>
        </p:nvSpPr>
        <p:spPr>
          <a:xfrm>
            <a:off x="8247958" y="514069"/>
            <a:ext cx="3285744" cy="52292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Occupation: Student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8F1F697-0F5F-0A4A-2B1B-D5852DD08E9F}"/>
              </a:ext>
            </a:extLst>
          </p:cNvPr>
          <p:cNvSpPr/>
          <p:nvPr/>
        </p:nvSpPr>
        <p:spPr>
          <a:xfrm>
            <a:off x="7451558" y="1306197"/>
            <a:ext cx="1670515" cy="52292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Income</a:t>
            </a:r>
            <a:r>
              <a:rPr lang="en-US" sz="1800" dirty="0"/>
              <a:t>: ≈0</a:t>
            </a:r>
            <a:endParaRPr lang="en-US" sz="1800" noProof="0" dirty="0"/>
          </a:p>
        </p:txBody>
      </p:sp>
      <p:sp>
        <p:nvSpPr>
          <p:cNvPr id="2" name="Plassholder for innhold 4">
            <a:extLst>
              <a:ext uri="{FF2B5EF4-FFF2-40B4-BE49-F238E27FC236}">
                <a16:creationId xmlns:a16="http://schemas.microsoft.com/office/drawing/2014/main" id="{11CF0CD5-6C7B-8A91-C57B-A1F90768079D}"/>
              </a:ext>
            </a:extLst>
          </p:cNvPr>
          <p:cNvSpPr txBox="1">
            <a:spLocks/>
          </p:cNvSpPr>
          <p:nvPr/>
        </p:nvSpPr>
        <p:spPr>
          <a:xfrm>
            <a:off x="230952" y="1021721"/>
            <a:ext cx="6329369" cy="12759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When an intruder can use the released data to more accurately (but not precisely) predict information about an individual</a:t>
            </a:r>
          </a:p>
        </p:txBody>
      </p:sp>
      <p:sp>
        <p:nvSpPr>
          <p:cNvPr id="12" name="Plassholder for innhold 4">
            <a:extLst>
              <a:ext uri="{FF2B5EF4-FFF2-40B4-BE49-F238E27FC236}">
                <a16:creationId xmlns:a16="http://schemas.microsoft.com/office/drawing/2014/main" id="{2E6FFE9E-CB63-0734-013F-B74EB6E6B2B6}"/>
              </a:ext>
            </a:extLst>
          </p:cNvPr>
          <p:cNvSpPr txBox="1">
            <a:spLocks/>
          </p:cNvSpPr>
          <p:nvPr/>
        </p:nvSpPr>
        <p:spPr>
          <a:xfrm>
            <a:off x="6560321" y="3112355"/>
            <a:ext cx="3956874" cy="5229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95% of students have income of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C0E838-A348-27B9-7E1E-B761577B5C11}"/>
              </a:ext>
            </a:extLst>
          </p:cNvPr>
          <p:cNvSpPr/>
          <p:nvPr/>
        </p:nvSpPr>
        <p:spPr>
          <a:xfrm>
            <a:off x="8106952" y="3745645"/>
            <a:ext cx="905370" cy="296672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020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7" grpId="1" animBg="1"/>
      <p:bldP spid="12" grpId="0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01A81-1C4B-ADAF-B1B8-D88E275F1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0B002B42-B447-0638-7523-E5A384F6B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888186"/>
          </a:xfrm>
        </p:spPr>
        <p:txBody>
          <a:bodyPr/>
          <a:lstStyle/>
          <a:p>
            <a:r>
              <a:rPr lang="en-US" dirty="0"/>
              <a:t>Anonymize Before Release!</a:t>
            </a:r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15081E26-3B05-4182-7CDD-E74F04B6940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587471"/>
            <a:ext cx="7250937" cy="502167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Common techniques:</a:t>
            </a:r>
            <a:endParaRPr lang="en-US" b="1" noProof="0" dirty="0"/>
          </a:p>
          <a:p>
            <a:pPr>
              <a:lnSpc>
                <a:spcPct val="100000"/>
              </a:lnSpc>
            </a:pPr>
            <a:r>
              <a:rPr lang="en-US" noProof="0" dirty="0"/>
              <a:t>Remove variables</a:t>
            </a:r>
          </a:p>
          <a:p>
            <a:pPr>
              <a:lnSpc>
                <a:spcPct val="100000"/>
              </a:lnSpc>
            </a:pPr>
            <a:r>
              <a:rPr lang="en-US" dirty="0"/>
              <a:t>Suppress cells</a:t>
            </a:r>
          </a:p>
          <a:p>
            <a:pPr>
              <a:lnSpc>
                <a:spcPct val="100000"/>
              </a:lnSpc>
            </a:pPr>
            <a:r>
              <a:rPr lang="en-US" noProof="0" dirty="0"/>
              <a:t>Recode values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noProof="0" dirty="0"/>
              <a:t>Swap values</a:t>
            </a:r>
          </a:p>
          <a:p>
            <a:pPr>
              <a:lnSpc>
                <a:spcPct val="100000"/>
              </a:lnSpc>
            </a:pPr>
            <a:r>
              <a:rPr lang="en-US" dirty="0"/>
              <a:t>Add numerical noise to values</a:t>
            </a:r>
          </a:p>
          <a:p>
            <a:pPr>
              <a:lnSpc>
                <a:spcPct val="100000"/>
              </a:lnSpc>
            </a:pPr>
            <a:r>
              <a:rPr lang="en-US" noProof="0" dirty="0"/>
              <a:t>…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noProof="0" dirty="0"/>
              <a:t>Anonymization reduces both risk and utility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11DEE2D-831B-83A5-0032-BD9DE601AE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4819991"/>
              </p:ext>
            </p:extLst>
          </p:nvPr>
        </p:nvGraphicFramePr>
        <p:xfrm>
          <a:off x="7594434" y="1862176"/>
          <a:ext cx="4119245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4993FCA-797D-C832-3BF4-145AF378D3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733393"/>
              </p:ext>
            </p:extLst>
          </p:nvPr>
        </p:nvGraphicFramePr>
        <p:xfrm>
          <a:off x="6516204" y="1862176"/>
          <a:ext cx="107823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B061F38-7334-E818-9FA0-B0756A7CA0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2786854"/>
              </p:ext>
            </p:extLst>
          </p:nvPr>
        </p:nvGraphicFramePr>
        <p:xfrm>
          <a:off x="9592144" y="1862176"/>
          <a:ext cx="1235393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CC5AAF6-4A69-1539-09BD-5F1D97807C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053756"/>
              </p:ext>
            </p:extLst>
          </p:nvPr>
        </p:nvGraphicFramePr>
        <p:xfrm>
          <a:off x="7589747" y="1862176"/>
          <a:ext cx="878205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A66FA0A-1091-C33F-5A4B-5024108675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986224"/>
              </p:ext>
            </p:extLst>
          </p:nvPr>
        </p:nvGraphicFramePr>
        <p:xfrm>
          <a:off x="8467952" y="1862176"/>
          <a:ext cx="1119505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&lt;2000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&lt;2000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&lt;2000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&lt;2000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&gt;2000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&lt;2000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8669B37-6940-691B-8AB7-270C167DB6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921147"/>
              </p:ext>
            </p:extLst>
          </p:nvPr>
        </p:nvGraphicFramePr>
        <p:xfrm>
          <a:off x="10829881" y="1862176"/>
          <a:ext cx="88614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45572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51543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341452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58898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1055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44137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8487CED6-0CE6-3C40-8189-372328B8A3FB}"/>
              </a:ext>
            </a:extLst>
          </p:cNvPr>
          <p:cNvSpPr/>
          <p:nvPr/>
        </p:nvSpPr>
        <p:spPr>
          <a:xfrm>
            <a:off x="6533648" y="1862176"/>
            <a:ext cx="1058441" cy="25958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C56EBD-12E1-396F-6DC0-8A7AB228870E}"/>
              </a:ext>
            </a:extLst>
          </p:cNvPr>
          <p:cNvSpPr/>
          <p:nvPr/>
        </p:nvSpPr>
        <p:spPr>
          <a:xfrm>
            <a:off x="7589747" y="1862176"/>
            <a:ext cx="880549" cy="25918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96C827-B923-A1F6-E7CB-56FB24A23B68}"/>
              </a:ext>
            </a:extLst>
          </p:cNvPr>
          <p:cNvSpPr/>
          <p:nvPr/>
        </p:nvSpPr>
        <p:spPr>
          <a:xfrm>
            <a:off x="8471833" y="1861850"/>
            <a:ext cx="1115623" cy="259219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370784-F75E-5DA7-191E-7681E7FCEF1E}"/>
              </a:ext>
            </a:extLst>
          </p:cNvPr>
          <p:cNvSpPr/>
          <p:nvPr/>
        </p:nvSpPr>
        <p:spPr>
          <a:xfrm>
            <a:off x="9587455" y="1862176"/>
            <a:ext cx="1240081" cy="25918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7B20E2-1081-DCF1-F6B8-6D8A1060552B}"/>
              </a:ext>
            </a:extLst>
          </p:cNvPr>
          <p:cNvSpPr/>
          <p:nvPr/>
        </p:nvSpPr>
        <p:spPr>
          <a:xfrm>
            <a:off x="10827536" y="1861850"/>
            <a:ext cx="886142" cy="259219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49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03F392-333F-ECFD-F891-3D873810A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556D233-A395-59DC-75D8-589E11783FA2}"/>
              </a:ext>
            </a:extLst>
          </p:cNvPr>
          <p:cNvSpPr/>
          <p:nvPr/>
        </p:nvSpPr>
        <p:spPr>
          <a:xfrm>
            <a:off x="7247965" y="5150223"/>
            <a:ext cx="4794411" cy="1640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Tittel 3">
            <a:extLst>
              <a:ext uri="{FF2B5EF4-FFF2-40B4-BE49-F238E27FC236}">
                <a16:creationId xmlns:a16="http://schemas.microsoft.com/office/drawing/2014/main" id="{CF3DDCF4-BF8C-483C-58F3-56551BD870D8}"/>
              </a:ext>
            </a:extLst>
          </p:cNvPr>
          <p:cNvSpPr txBox="1">
            <a:spLocks/>
          </p:cNvSpPr>
          <p:nvPr/>
        </p:nvSpPr>
        <p:spPr>
          <a:xfrm>
            <a:off x="606805" y="153960"/>
            <a:ext cx="11114139" cy="1311128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 dirty="0"/>
              <a:t>Five Safes Framework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736953-EA59-1BD6-56DB-45F4D2FCD93D}"/>
              </a:ext>
            </a:extLst>
          </p:cNvPr>
          <p:cNvSpPr txBox="1"/>
          <p:nvPr/>
        </p:nvSpPr>
        <p:spPr>
          <a:xfrm>
            <a:off x="679514" y="4014023"/>
            <a:ext cx="190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sz="2000" b="1" noProof="0" dirty="0">
                <a:solidFill>
                  <a:schemeClr val="accent2"/>
                </a:solidFill>
              </a:rPr>
              <a:t>Safe Data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4DB92F8-BC37-A877-F5E3-39903F52E47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540381" y="1465088"/>
            <a:ext cx="9651619" cy="4629755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noProof="0" dirty="0"/>
              <a:t>Who gets access to the data?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What are the legal obligations of the users?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endParaRPr lang="en-US" sz="2000" noProof="0" dirty="0"/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noProof="0" dirty="0"/>
              <a:t>What are the users intending to do with the data?</a:t>
            </a:r>
          </a:p>
          <a:p>
            <a:pPr marL="414082" lvl="2" indent="0">
              <a:lnSpc>
                <a:spcPct val="100000"/>
              </a:lnSpc>
              <a:spcAft>
                <a:spcPts val="0"/>
              </a:spcAft>
              <a:buNone/>
            </a:pPr>
            <a:endParaRPr lang="en-US" sz="1000" noProof="0" dirty="0"/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In which environment does the users interact with the data?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Does the environment enforce any restrictions on usage? 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endParaRPr lang="en-US" sz="2000" dirty="0"/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What is the data about? 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How detailed/sensitive is the data? 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To which degree is the data anonymized?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endParaRPr lang="en-US" sz="2000" dirty="0"/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/>
              <a:t>What types of output can be produced from the data?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7713E3-DBB8-DB48-7336-926E7E6E2EBC}"/>
              </a:ext>
            </a:extLst>
          </p:cNvPr>
          <p:cNvCxnSpPr>
            <a:cxnSpLocks/>
          </p:cNvCxnSpPr>
          <p:nvPr/>
        </p:nvCxnSpPr>
        <p:spPr>
          <a:xfrm>
            <a:off x="657241" y="4874167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6D52FE8-E397-31CD-91ED-D5AD82556E3C}"/>
              </a:ext>
            </a:extLst>
          </p:cNvPr>
          <p:cNvCxnSpPr>
            <a:cxnSpLocks/>
          </p:cNvCxnSpPr>
          <p:nvPr/>
        </p:nvCxnSpPr>
        <p:spPr>
          <a:xfrm>
            <a:off x="657241" y="3689014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3A61A84-CC2F-997E-0ECB-99BF9250CDC5}"/>
              </a:ext>
            </a:extLst>
          </p:cNvPr>
          <p:cNvCxnSpPr>
            <a:cxnSpLocks/>
          </p:cNvCxnSpPr>
          <p:nvPr/>
        </p:nvCxnSpPr>
        <p:spPr>
          <a:xfrm>
            <a:off x="657241" y="2828870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C42B934-291E-CE16-3AA9-0A7F51B2C3E5}"/>
              </a:ext>
            </a:extLst>
          </p:cNvPr>
          <p:cNvCxnSpPr>
            <a:cxnSpLocks/>
          </p:cNvCxnSpPr>
          <p:nvPr/>
        </p:nvCxnSpPr>
        <p:spPr>
          <a:xfrm>
            <a:off x="657241" y="2262838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FA36E1D-4D8C-8490-6BC9-5DCE39E41660}"/>
              </a:ext>
            </a:extLst>
          </p:cNvPr>
          <p:cNvSpPr txBox="1"/>
          <p:nvPr/>
        </p:nvSpPr>
        <p:spPr>
          <a:xfrm>
            <a:off x="670837" y="1606167"/>
            <a:ext cx="190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sz="2000" b="1" noProof="0" dirty="0">
                <a:solidFill>
                  <a:schemeClr val="accent2"/>
                </a:solidFill>
              </a:rPr>
              <a:t>Safe People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9FCEB0-854F-F547-F87B-D763CF572229}"/>
              </a:ext>
            </a:extLst>
          </p:cNvPr>
          <p:cNvSpPr txBox="1"/>
          <p:nvPr/>
        </p:nvSpPr>
        <p:spPr>
          <a:xfrm>
            <a:off x="652417" y="2342839"/>
            <a:ext cx="190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sz="2000" b="1" noProof="0" dirty="0">
                <a:solidFill>
                  <a:schemeClr val="accent2"/>
                </a:solidFill>
              </a:rPr>
              <a:t>Safe Projects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9C4A63-5B2D-15B3-86AA-C97FCF987782}"/>
              </a:ext>
            </a:extLst>
          </p:cNvPr>
          <p:cNvSpPr txBox="1"/>
          <p:nvPr/>
        </p:nvSpPr>
        <p:spPr>
          <a:xfrm>
            <a:off x="670837" y="3008089"/>
            <a:ext cx="190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sz="2000" b="1" noProof="0" dirty="0">
                <a:solidFill>
                  <a:schemeClr val="accent2"/>
                </a:solidFill>
              </a:rPr>
              <a:t>Safe Settings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77813F-ACC7-5840-CE56-C8274A538736}"/>
              </a:ext>
            </a:extLst>
          </p:cNvPr>
          <p:cNvSpPr txBox="1"/>
          <p:nvPr/>
        </p:nvSpPr>
        <p:spPr>
          <a:xfrm>
            <a:off x="679514" y="4962307"/>
            <a:ext cx="190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sz="2000" b="1" noProof="0" dirty="0">
                <a:solidFill>
                  <a:schemeClr val="accent2"/>
                </a:solidFill>
              </a:rPr>
              <a:t>Safe Outputs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5A93582-B171-A1F2-3CAF-E53F3E229DA3}"/>
              </a:ext>
            </a:extLst>
          </p:cNvPr>
          <p:cNvCxnSpPr>
            <a:cxnSpLocks/>
          </p:cNvCxnSpPr>
          <p:nvPr/>
        </p:nvCxnSpPr>
        <p:spPr>
          <a:xfrm>
            <a:off x="657241" y="5487132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3131724-879F-DFC9-BAFF-A1B00D042C6C}"/>
              </a:ext>
            </a:extLst>
          </p:cNvPr>
          <p:cNvCxnSpPr>
            <a:cxnSpLocks/>
          </p:cNvCxnSpPr>
          <p:nvPr/>
        </p:nvCxnSpPr>
        <p:spPr>
          <a:xfrm>
            <a:off x="657241" y="1376948"/>
            <a:ext cx="101835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9FD367B-A898-7D17-9F79-13D7ADF8CE29}"/>
              </a:ext>
            </a:extLst>
          </p:cNvPr>
          <p:cNvSpPr txBox="1"/>
          <p:nvPr/>
        </p:nvSpPr>
        <p:spPr>
          <a:xfrm>
            <a:off x="606805" y="6327387"/>
            <a:ext cx="46663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Five Safes: designing data access for research, T. Desai, F. Ritchie and R. Welpton</a:t>
            </a:r>
          </a:p>
        </p:txBody>
      </p:sp>
    </p:spTree>
    <p:extLst>
      <p:ext uri="{BB962C8B-B14F-4D97-AF65-F5344CB8AC3E}">
        <p14:creationId xmlns:p14="http://schemas.microsoft.com/office/powerpoint/2010/main" val="2445285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3C3B0-CFF2-AD34-62AD-359510A12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8778C2F6-E6A0-7C0C-0D1E-9B07D2DFB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Release Types </a:t>
            </a:r>
            <a:endParaRPr lang="en-US" noProof="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F42441B-A44B-898F-FB2B-FB1D0DDD4A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8610258"/>
              </p:ext>
            </p:extLst>
          </p:nvPr>
        </p:nvGraphicFramePr>
        <p:xfrm>
          <a:off x="872140" y="2111753"/>
          <a:ext cx="9766619" cy="18542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948496">
                  <a:extLst>
                    <a:ext uri="{9D8B030D-6E8A-4147-A177-3AD203B41FA5}">
                      <a16:colId xmlns:a16="http://schemas.microsoft.com/office/drawing/2014/main" val="2055692717"/>
                    </a:ext>
                  </a:extLst>
                </a:gridCol>
                <a:gridCol w="3710877">
                  <a:extLst>
                    <a:ext uri="{9D8B030D-6E8A-4147-A177-3AD203B41FA5}">
                      <a16:colId xmlns:a16="http://schemas.microsoft.com/office/drawing/2014/main" val="498278174"/>
                    </a:ext>
                  </a:extLst>
                </a:gridCol>
                <a:gridCol w="3107246">
                  <a:extLst>
                    <a:ext uri="{9D8B030D-6E8A-4147-A177-3AD203B41FA5}">
                      <a16:colId xmlns:a16="http://schemas.microsoft.com/office/drawing/2014/main" val="4307490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Release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Degree of anonymization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048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Raw microdata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Internal 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159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/>
                        <a:t>SecUF</a:t>
                      </a:r>
                      <a:r>
                        <a:rPr lang="en-US" b="1" dirty="0"/>
                        <a:t> (Secure Use Files)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Controlled, secure environments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436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SUF (Scientific Use File)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Microdata to researchers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9043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PUF (Public Use File)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Microdata to the public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509769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4A561F1A-6931-B744-6FFC-264F8BCE1B4E}"/>
              </a:ext>
            </a:extLst>
          </p:cNvPr>
          <p:cNvSpPr/>
          <p:nvPr/>
        </p:nvSpPr>
        <p:spPr>
          <a:xfrm>
            <a:off x="872139" y="2479638"/>
            <a:ext cx="9766619" cy="37113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535E0D-9B4F-5F45-2E30-629CD74A0068}"/>
              </a:ext>
            </a:extLst>
          </p:cNvPr>
          <p:cNvSpPr/>
          <p:nvPr/>
        </p:nvSpPr>
        <p:spPr>
          <a:xfrm>
            <a:off x="872139" y="2847523"/>
            <a:ext cx="9766619" cy="37113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B05BE-7DBA-C570-73F3-8761725002FF}"/>
              </a:ext>
            </a:extLst>
          </p:cNvPr>
          <p:cNvSpPr/>
          <p:nvPr/>
        </p:nvSpPr>
        <p:spPr>
          <a:xfrm>
            <a:off x="872139" y="3218660"/>
            <a:ext cx="9766619" cy="37113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8B18D6C-58C3-F076-A4D0-C4FF88EA2958}"/>
              </a:ext>
            </a:extLst>
          </p:cNvPr>
          <p:cNvSpPr/>
          <p:nvPr/>
        </p:nvSpPr>
        <p:spPr>
          <a:xfrm>
            <a:off x="872139" y="3593190"/>
            <a:ext cx="9766619" cy="37113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848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animBg="1"/>
      <p:bldP spid="7" grpId="2" animBg="1"/>
      <p:bldP spid="8" grpId="1" animBg="1"/>
      <p:bldP spid="8" grpId="2" animBg="1"/>
      <p:bldP spid="9" grpId="1" animBg="1"/>
      <p:bldP spid="9" grpId="2" animBg="1"/>
      <p:bldP spid="10" grpId="1" animBg="1"/>
      <p:bldP spid="10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43605-C9EE-3DA7-51EB-D6B7767ED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D7CC68AC-468C-0B4E-9970-59721DEAC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551048"/>
            <a:ext cx="11430000" cy="922152"/>
          </a:xfrm>
        </p:spPr>
        <p:txBody>
          <a:bodyPr/>
          <a:lstStyle/>
          <a:p>
            <a:r>
              <a:rPr lang="en-US" dirty="0"/>
              <a:t>Statistical Disclosure Control (SDC) for Microdata</a:t>
            </a:r>
            <a:endParaRPr lang="en-US" noProof="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D23FC2B-8224-54E1-85F4-070A3691874D}"/>
              </a:ext>
            </a:extLst>
          </p:cNvPr>
          <p:cNvSpPr/>
          <p:nvPr/>
        </p:nvSpPr>
        <p:spPr>
          <a:xfrm>
            <a:off x="4630766" y="1862176"/>
            <a:ext cx="2930469" cy="6986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Apply</a:t>
            </a:r>
          </a:p>
          <a:p>
            <a:pPr algn="ctr"/>
            <a:r>
              <a:rPr lang="en-US" sz="1800" noProof="0" dirty="0"/>
              <a:t>Anonymization Methods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357F8AB-7EA9-C674-75AB-DA47E73AD875}"/>
              </a:ext>
            </a:extLst>
          </p:cNvPr>
          <p:cNvSpPr/>
          <p:nvPr/>
        </p:nvSpPr>
        <p:spPr>
          <a:xfrm>
            <a:off x="3301968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Risk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29117E6A-7BD9-B542-6C25-F72C7B080EB7}"/>
              </a:ext>
            </a:extLst>
          </p:cNvPr>
          <p:cNvSpPr/>
          <p:nvPr/>
        </p:nvSpPr>
        <p:spPr>
          <a:xfrm>
            <a:off x="4693505" y="2749133"/>
            <a:ext cx="2804988" cy="2245640"/>
          </a:xfrm>
          <a:prstGeom prst="triangl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809470E-B083-17B6-A7B3-D2D0E0F4A69E}"/>
              </a:ext>
            </a:extLst>
          </p:cNvPr>
          <p:cNvSpPr/>
          <p:nvPr/>
        </p:nvSpPr>
        <p:spPr>
          <a:xfrm>
            <a:off x="7611449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Utility</a:t>
            </a:r>
          </a:p>
        </p:txBody>
      </p:sp>
    </p:spTree>
    <p:extLst>
      <p:ext uri="{BB962C8B-B14F-4D97-AF65-F5344CB8AC3E}">
        <p14:creationId xmlns:p14="http://schemas.microsoft.com/office/powerpoint/2010/main" val="300078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93FAD-6E30-1FEB-F08A-5C6EDE02B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86347A2-8BC6-700C-0120-E838A26D1C1C}"/>
              </a:ext>
            </a:extLst>
          </p:cNvPr>
          <p:cNvSpPr/>
          <p:nvPr/>
        </p:nvSpPr>
        <p:spPr>
          <a:xfrm>
            <a:off x="8261875" y="5350896"/>
            <a:ext cx="3732901" cy="142642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956851B7-E45F-FECF-DADF-AA6B690F6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863252"/>
          </a:xfrm>
        </p:spPr>
        <p:txBody>
          <a:bodyPr/>
          <a:lstStyle/>
          <a:p>
            <a:r>
              <a:rPr lang="en-US" dirty="0"/>
              <a:t>The Anonymization Process</a:t>
            </a:r>
            <a:endParaRPr lang="en-US" noProof="0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CA9232-4788-A711-6674-AC47438CE480}"/>
              </a:ext>
            </a:extLst>
          </p:cNvPr>
          <p:cNvCxnSpPr>
            <a:cxnSpLocks/>
          </p:cNvCxnSpPr>
          <p:nvPr/>
        </p:nvCxnSpPr>
        <p:spPr>
          <a:xfrm>
            <a:off x="1172697" y="6240269"/>
            <a:ext cx="9799944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72C4EAB-65EB-5B0A-AB05-980AF92C24D2}"/>
              </a:ext>
            </a:extLst>
          </p:cNvPr>
          <p:cNvCxnSpPr>
            <a:cxnSpLocks/>
          </p:cNvCxnSpPr>
          <p:nvPr/>
        </p:nvCxnSpPr>
        <p:spPr>
          <a:xfrm flipV="1">
            <a:off x="1172697" y="1683197"/>
            <a:ext cx="0" cy="457393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4518C9A-782B-A6F2-7FE0-840D4490C4DB}"/>
              </a:ext>
            </a:extLst>
          </p:cNvPr>
          <p:cNvSpPr txBox="1"/>
          <p:nvPr/>
        </p:nvSpPr>
        <p:spPr>
          <a:xfrm>
            <a:off x="10111098" y="6240269"/>
            <a:ext cx="86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Utility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F638E7-14DF-A3EA-4B5E-5377E874A28E}"/>
              </a:ext>
            </a:extLst>
          </p:cNvPr>
          <p:cNvSpPr txBox="1"/>
          <p:nvPr/>
        </p:nvSpPr>
        <p:spPr>
          <a:xfrm>
            <a:off x="572354" y="1812352"/>
            <a:ext cx="202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Risk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7FF3D6A-D1A6-3236-DC08-356E35FA0883}"/>
              </a:ext>
            </a:extLst>
          </p:cNvPr>
          <p:cNvSpPr/>
          <p:nvPr/>
        </p:nvSpPr>
        <p:spPr>
          <a:xfrm>
            <a:off x="9590939" y="1812352"/>
            <a:ext cx="202968" cy="199079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CD2D9D3-AE1B-1EB3-97A9-0F12DBB96C12}"/>
              </a:ext>
            </a:extLst>
          </p:cNvPr>
          <p:cNvCxnSpPr>
            <a:cxnSpLocks/>
          </p:cNvCxnSpPr>
          <p:nvPr/>
        </p:nvCxnSpPr>
        <p:spPr>
          <a:xfrm flipH="1">
            <a:off x="9521901" y="2050825"/>
            <a:ext cx="147563" cy="1295152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82CA091-FFE5-CD8D-D676-4B0F0FCC742F}"/>
              </a:ext>
            </a:extLst>
          </p:cNvPr>
          <p:cNvSpPr txBox="1"/>
          <p:nvPr/>
        </p:nvSpPr>
        <p:spPr>
          <a:xfrm>
            <a:off x="8801878" y="1414300"/>
            <a:ext cx="202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Original dataset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45FF59D-F9D5-F40A-ADC8-485783E87806}"/>
              </a:ext>
            </a:extLst>
          </p:cNvPr>
          <p:cNvSpPr/>
          <p:nvPr/>
        </p:nvSpPr>
        <p:spPr>
          <a:xfrm>
            <a:off x="9396931" y="3379176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1182BB0-D867-2647-8483-A0FAD882DFCD}"/>
              </a:ext>
            </a:extLst>
          </p:cNvPr>
          <p:cNvSpPr/>
          <p:nvPr/>
        </p:nvSpPr>
        <p:spPr>
          <a:xfrm>
            <a:off x="4014685" y="2556966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B8093E-D68F-E32F-4739-F3FB7AA677A3}"/>
              </a:ext>
            </a:extLst>
          </p:cNvPr>
          <p:cNvSpPr/>
          <p:nvPr/>
        </p:nvSpPr>
        <p:spPr>
          <a:xfrm>
            <a:off x="6861816" y="2625888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F8D6132-E967-9043-4F38-C143C92A8ABF}"/>
              </a:ext>
            </a:extLst>
          </p:cNvPr>
          <p:cNvSpPr/>
          <p:nvPr/>
        </p:nvSpPr>
        <p:spPr>
          <a:xfrm>
            <a:off x="5054083" y="3771083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508DE49-6798-523A-4D68-85CCF4303E07}"/>
              </a:ext>
            </a:extLst>
          </p:cNvPr>
          <p:cNvSpPr/>
          <p:nvPr/>
        </p:nvSpPr>
        <p:spPr>
          <a:xfrm>
            <a:off x="3140291" y="3578255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6218FA3-33AC-E214-331A-D9FECAC79CFB}"/>
              </a:ext>
            </a:extLst>
          </p:cNvPr>
          <p:cNvSpPr/>
          <p:nvPr/>
        </p:nvSpPr>
        <p:spPr>
          <a:xfrm>
            <a:off x="8304307" y="3164547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009B2DA-3D73-3297-2276-AEE85BC15674}"/>
              </a:ext>
            </a:extLst>
          </p:cNvPr>
          <p:cNvSpPr/>
          <p:nvPr/>
        </p:nvSpPr>
        <p:spPr>
          <a:xfrm>
            <a:off x="8101339" y="2198070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32AB9CC-EC85-064D-A38C-59A442A0034D}"/>
              </a:ext>
            </a:extLst>
          </p:cNvPr>
          <p:cNvSpPr/>
          <p:nvPr/>
        </p:nvSpPr>
        <p:spPr>
          <a:xfrm>
            <a:off x="7582944" y="4247395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E38B1C0-9D30-5887-E581-8573DB04093B}"/>
              </a:ext>
            </a:extLst>
          </p:cNvPr>
          <p:cNvSpPr/>
          <p:nvPr/>
        </p:nvSpPr>
        <p:spPr>
          <a:xfrm>
            <a:off x="6385523" y="5209160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DE15854-3CD3-64C0-50B1-395740DE5D6B}"/>
              </a:ext>
            </a:extLst>
          </p:cNvPr>
          <p:cNvSpPr/>
          <p:nvPr/>
        </p:nvSpPr>
        <p:spPr>
          <a:xfrm>
            <a:off x="9229766" y="3870622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61576DB-0428-6F86-30AE-2641EF828A12}"/>
              </a:ext>
            </a:extLst>
          </p:cNvPr>
          <p:cNvSpPr/>
          <p:nvPr/>
        </p:nvSpPr>
        <p:spPr>
          <a:xfrm>
            <a:off x="1482089" y="5771397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C0D576A-6B6C-9FF1-498A-1D8E78D1AED2}"/>
              </a:ext>
            </a:extLst>
          </p:cNvPr>
          <p:cNvCxnSpPr>
            <a:cxnSpLocks/>
          </p:cNvCxnSpPr>
          <p:nvPr/>
        </p:nvCxnSpPr>
        <p:spPr>
          <a:xfrm flipH="1">
            <a:off x="9369425" y="3603625"/>
            <a:ext cx="88900" cy="244475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F863949-0243-0289-6739-BE25A9E90A04}"/>
              </a:ext>
            </a:extLst>
          </p:cNvPr>
          <p:cNvCxnSpPr>
            <a:cxnSpLocks/>
          </p:cNvCxnSpPr>
          <p:nvPr/>
        </p:nvCxnSpPr>
        <p:spPr>
          <a:xfrm flipH="1">
            <a:off x="8336822" y="1950426"/>
            <a:ext cx="1222375" cy="31115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48EA00B-CF20-81BE-DA0B-7274E0C0B4F9}"/>
              </a:ext>
            </a:extLst>
          </p:cNvPr>
          <p:cNvCxnSpPr>
            <a:cxnSpLocks/>
          </p:cNvCxnSpPr>
          <p:nvPr/>
        </p:nvCxnSpPr>
        <p:spPr>
          <a:xfrm flipH="1">
            <a:off x="8512505" y="2031095"/>
            <a:ext cx="1091260" cy="114394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E96D271-649B-95B8-4149-07A12A2AB36E}"/>
              </a:ext>
            </a:extLst>
          </p:cNvPr>
          <p:cNvCxnSpPr>
            <a:cxnSpLocks/>
          </p:cNvCxnSpPr>
          <p:nvPr/>
        </p:nvCxnSpPr>
        <p:spPr>
          <a:xfrm flipH="1">
            <a:off x="7754362" y="3388040"/>
            <a:ext cx="578442" cy="849233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BCF5197-823C-9184-3C7D-E04382EE1AC9}"/>
              </a:ext>
            </a:extLst>
          </p:cNvPr>
          <p:cNvCxnSpPr>
            <a:cxnSpLocks/>
          </p:cNvCxnSpPr>
          <p:nvPr/>
        </p:nvCxnSpPr>
        <p:spPr>
          <a:xfrm flipH="1">
            <a:off x="6575461" y="3351438"/>
            <a:ext cx="1726901" cy="185071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7C495F1-7D7B-F88A-1B93-E8D47A1C99FB}"/>
              </a:ext>
            </a:extLst>
          </p:cNvPr>
          <p:cNvCxnSpPr>
            <a:cxnSpLocks/>
          </p:cNvCxnSpPr>
          <p:nvPr/>
        </p:nvCxnSpPr>
        <p:spPr>
          <a:xfrm flipH="1">
            <a:off x="7092074" y="2349590"/>
            <a:ext cx="981740" cy="322521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100C594-CB48-AA51-971C-C09FD0FEAC0F}"/>
              </a:ext>
            </a:extLst>
          </p:cNvPr>
          <p:cNvCxnSpPr>
            <a:cxnSpLocks/>
          </p:cNvCxnSpPr>
          <p:nvPr/>
        </p:nvCxnSpPr>
        <p:spPr>
          <a:xfrm flipH="1">
            <a:off x="4248150" y="2290151"/>
            <a:ext cx="3815622" cy="348274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390D9D-A4D9-B4A0-4634-DE154A8C3020}"/>
              </a:ext>
            </a:extLst>
          </p:cNvPr>
          <p:cNvCxnSpPr>
            <a:cxnSpLocks/>
          </p:cNvCxnSpPr>
          <p:nvPr/>
        </p:nvCxnSpPr>
        <p:spPr>
          <a:xfrm flipH="1">
            <a:off x="5259612" y="2801326"/>
            <a:ext cx="1600835" cy="98933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A412213-09B7-4C70-6CB6-39D9AA141892}"/>
              </a:ext>
            </a:extLst>
          </p:cNvPr>
          <p:cNvCxnSpPr>
            <a:cxnSpLocks/>
          </p:cNvCxnSpPr>
          <p:nvPr/>
        </p:nvCxnSpPr>
        <p:spPr>
          <a:xfrm flipH="1">
            <a:off x="3320321" y="2755900"/>
            <a:ext cx="708754" cy="823002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>
            <a:extLst>
              <a:ext uri="{FF2B5EF4-FFF2-40B4-BE49-F238E27FC236}">
                <a16:creationId xmlns:a16="http://schemas.microsoft.com/office/drawing/2014/main" id="{70B1DD2C-2E4C-7328-255B-7ECD22C3F7BA}"/>
              </a:ext>
            </a:extLst>
          </p:cNvPr>
          <p:cNvSpPr/>
          <p:nvPr/>
        </p:nvSpPr>
        <p:spPr>
          <a:xfrm>
            <a:off x="2689245" y="5480277"/>
            <a:ext cx="202968" cy="19907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A789CCD-A3B1-9AD3-A241-C92B22A9DE0E}"/>
              </a:ext>
            </a:extLst>
          </p:cNvPr>
          <p:cNvCxnSpPr>
            <a:cxnSpLocks/>
          </p:cNvCxnSpPr>
          <p:nvPr/>
        </p:nvCxnSpPr>
        <p:spPr>
          <a:xfrm flipH="1">
            <a:off x="2805972" y="3807801"/>
            <a:ext cx="412750" cy="164465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654DA52C-BE5B-A523-9DE4-FA286107802D}"/>
              </a:ext>
            </a:extLst>
          </p:cNvPr>
          <p:cNvCxnSpPr>
            <a:cxnSpLocks/>
          </p:cNvCxnSpPr>
          <p:nvPr/>
        </p:nvCxnSpPr>
        <p:spPr>
          <a:xfrm flipH="1">
            <a:off x="1662972" y="3785254"/>
            <a:ext cx="1494742" cy="1978347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86D0D5D8-B41A-7E95-7E27-A5DFEA6B77AC}"/>
              </a:ext>
            </a:extLst>
          </p:cNvPr>
          <p:cNvCxnSpPr>
            <a:cxnSpLocks/>
          </p:cNvCxnSpPr>
          <p:nvPr/>
        </p:nvCxnSpPr>
        <p:spPr>
          <a:xfrm flipV="1">
            <a:off x="1181857" y="4601643"/>
            <a:ext cx="9642459" cy="2125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EEE0DC45-CD53-82E0-809D-5EF28BCBF067}"/>
              </a:ext>
            </a:extLst>
          </p:cNvPr>
          <p:cNvCxnSpPr>
            <a:cxnSpLocks/>
          </p:cNvCxnSpPr>
          <p:nvPr/>
        </p:nvCxnSpPr>
        <p:spPr>
          <a:xfrm flipH="1">
            <a:off x="7938209" y="3400425"/>
            <a:ext cx="450141" cy="1336791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75261B49-972F-B7CE-50C9-415FAE52D144}"/>
              </a:ext>
            </a:extLst>
          </p:cNvPr>
          <p:cNvSpPr txBox="1"/>
          <p:nvPr/>
        </p:nvSpPr>
        <p:spPr>
          <a:xfrm>
            <a:off x="7350464" y="4913962"/>
            <a:ext cx="202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Optimal solution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A117F68D-C0FC-1128-2664-A135DDA93B3A}"/>
              </a:ext>
            </a:extLst>
          </p:cNvPr>
          <p:cNvSpPr txBox="1"/>
          <p:nvPr/>
        </p:nvSpPr>
        <p:spPr>
          <a:xfrm>
            <a:off x="3661942" y="4570587"/>
            <a:ext cx="2883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Highest acceptable risk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5A464C8F-DFF4-9D63-4AAC-B2B7D8DAA80C}"/>
              </a:ext>
            </a:extLst>
          </p:cNvPr>
          <p:cNvSpPr/>
          <p:nvPr/>
        </p:nvSpPr>
        <p:spPr>
          <a:xfrm>
            <a:off x="7793683" y="4755646"/>
            <a:ext cx="202968" cy="199079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B6191B18-616E-F0A9-C25D-15A527F1756E}"/>
              </a:ext>
            </a:extLst>
          </p:cNvPr>
          <p:cNvSpPr txBox="1"/>
          <p:nvPr/>
        </p:nvSpPr>
        <p:spPr>
          <a:xfrm>
            <a:off x="291018" y="6288184"/>
            <a:ext cx="107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No data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D60F56DF-14F4-74C3-761E-5711553DA74E}"/>
              </a:ext>
            </a:extLst>
          </p:cNvPr>
          <p:cNvSpPr/>
          <p:nvPr/>
        </p:nvSpPr>
        <p:spPr>
          <a:xfrm>
            <a:off x="1071212" y="6127574"/>
            <a:ext cx="202968" cy="199079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1F7AE9D8-F77D-9609-3ADD-94EFB8C4477A}"/>
              </a:ext>
            </a:extLst>
          </p:cNvPr>
          <p:cNvCxnSpPr>
            <a:cxnSpLocks/>
          </p:cNvCxnSpPr>
          <p:nvPr/>
        </p:nvCxnSpPr>
        <p:spPr>
          <a:xfrm flipH="1">
            <a:off x="1273175" y="5959475"/>
            <a:ext cx="215900" cy="187325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710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5" grpId="0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78" grpId="0" animBg="1"/>
      <p:bldP spid="106" grpId="0"/>
      <p:bldP spid="108" grpId="0"/>
      <p:bldP spid="111" grpId="0" animBg="1"/>
      <p:bldP spid="119" grpId="0"/>
      <p:bldP spid="1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1FF2A4-F274-8B1B-B483-12E2DBAE5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A83913C6-1ABA-47BC-59DF-30A3DF3948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Classification of Variables</a:t>
            </a:r>
            <a:br>
              <a:rPr lang="en-US" noProof="0" dirty="0"/>
            </a:br>
            <a:endParaRPr lang="en-US" sz="1100" noProof="0" dirty="0"/>
          </a:p>
        </p:txBody>
      </p:sp>
    </p:spTree>
    <p:extLst>
      <p:ext uri="{BB962C8B-B14F-4D97-AF65-F5344CB8AC3E}">
        <p14:creationId xmlns:p14="http://schemas.microsoft.com/office/powerpoint/2010/main" val="1813891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5AA3F-CFAA-2247-173B-A06E20A6A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1AC71695-5AFB-631C-03C9-449571427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Classification of Variables	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036008B5-EBB3-D503-9D90-7F23B601F77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556654" y="1979252"/>
            <a:ext cx="9078692" cy="3476668"/>
          </a:xfrm>
        </p:spPr>
        <p:txBody>
          <a:bodyPr/>
          <a:lstStyle/>
          <a:p>
            <a:r>
              <a:rPr lang="en-US" noProof="0" dirty="0"/>
              <a:t>How identifying is each variable?</a:t>
            </a:r>
          </a:p>
          <a:p>
            <a:r>
              <a:rPr lang="en-US" noProof="0" dirty="0"/>
              <a:t>How sensitive is each variable?</a:t>
            </a:r>
          </a:p>
          <a:p>
            <a:r>
              <a:rPr lang="en-US" noProof="0" dirty="0"/>
              <a:t>How is each variable measured and represented?</a:t>
            </a:r>
          </a:p>
          <a:p>
            <a:r>
              <a:rPr lang="en-US" dirty="0"/>
              <a:t>For surveys, what is the weight variable?</a:t>
            </a:r>
          </a:p>
          <a:p>
            <a:r>
              <a:rPr lang="en-US" noProof="0" dirty="0"/>
              <a:t>For surveys</a:t>
            </a:r>
            <a:r>
              <a:rPr lang="en-US" dirty="0"/>
              <a:t>, what are the stratification variables?</a:t>
            </a:r>
            <a:endParaRPr lang="en-US" noProof="0" dirty="0"/>
          </a:p>
          <a:p>
            <a:pPr marL="0" indent="0">
              <a:buNone/>
            </a:pP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342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A4C656-40B5-3B24-C646-899C0D642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4F8E2768-9B4B-6F6F-6B03-A97E9B7A39D3}"/>
              </a:ext>
            </a:extLst>
          </p:cNvPr>
          <p:cNvSpPr/>
          <p:nvPr/>
        </p:nvSpPr>
        <p:spPr>
          <a:xfrm>
            <a:off x="566230" y="2771279"/>
            <a:ext cx="2957146" cy="65427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Direct identifiers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7116835B-4C82-0E74-6AED-4B3EA85B0D79}"/>
              </a:ext>
            </a:extLst>
          </p:cNvPr>
          <p:cNvSpPr/>
          <p:nvPr/>
        </p:nvSpPr>
        <p:spPr>
          <a:xfrm>
            <a:off x="3812769" y="2771279"/>
            <a:ext cx="2957146" cy="65427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Quasi-identifiers</a:t>
            </a:r>
          </a:p>
          <a:p>
            <a:pPr algn="ctr"/>
            <a:r>
              <a:rPr lang="en-US" sz="1800" noProof="0" dirty="0"/>
              <a:t>(key variables)</a:t>
            </a:r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3002DDC6-0EA3-AB27-7DBF-364DC5EA8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581" y="271467"/>
            <a:ext cx="9651619" cy="1311128"/>
          </a:xfrm>
        </p:spPr>
        <p:txBody>
          <a:bodyPr/>
          <a:lstStyle/>
          <a:p>
            <a:r>
              <a:rPr lang="en-US" noProof="0" dirty="0"/>
              <a:t>How Identifying is the Variable?	</a:t>
            </a:r>
          </a:p>
        </p:txBody>
      </p:sp>
      <p:sp>
        <p:nvSpPr>
          <p:cNvPr id="2" name="Plassholder for innhold 4">
            <a:extLst>
              <a:ext uri="{FF2B5EF4-FFF2-40B4-BE49-F238E27FC236}">
                <a16:creationId xmlns:a16="http://schemas.microsoft.com/office/drawing/2014/main" id="{164F0C06-1170-E7AD-8F9C-8A1291D54972}"/>
              </a:ext>
            </a:extLst>
          </p:cNvPr>
          <p:cNvSpPr txBox="1">
            <a:spLocks/>
          </p:cNvSpPr>
          <p:nvPr/>
        </p:nvSpPr>
        <p:spPr>
          <a:xfrm>
            <a:off x="741358" y="3663892"/>
            <a:ext cx="2782018" cy="26614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r>
              <a:rPr lang="en-US" sz="1600" noProof="0" dirty="0"/>
              <a:t>Passport number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Social identity number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Name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Phone number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Address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E-mail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Organizational ID</a:t>
            </a:r>
          </a:p>
          <a:p>
            <a:pPr lvl="1">
              <a:lnSpc>
                <a:spcPct val="100000"/>
              </a:lnSpc>
            </a:pPr>
            <a:endParaRPr lang="en-US" sz="1400" noProof="0" dirty="0"/>
          </a:p>
        </p:txBody>
      </p:sp>
      <p:sp>
        <p:nvSpPr>
          <p:cNvPr id="17" name="Plassholder for innhold 4">
            <a:extLst>
              <a:ext uri="{FF2B5EF4-FFF2-40B4-BE49-F238E27FC236}">
                <a16:creationId xmlns:a16="http://schemas.microsoft.com/office/drawing/2014/main" id="{69ECF4CD-7CF9-9B06-D523-C4736E78D2C3}"/>
              </a:ext>
            </a:extLst>
          </p:cNvPr>
          <p:cNvSpPr txBox="1">
            <a:spLocks/>
          </p:cNvSpPr>
          <p:nvPr/>
        </p:nvSpPr>
        <p:spPr>
          <a:xfrm>
            <a:off x="4021745" y="3663892"/>
            <a:ext cx="2539194" cy="32654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r>
              <a:rPr lang="en-US" sz="1600" noProof="0" dirty="0"/>
              <a:t>Gender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Birth date/year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Marital status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Nationality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Race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Occupation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Education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ZIP/postal codes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City of residence</a:t>
            </a:r>
          </a:p>
          <a:p>
            <a:pPr lvl="1">
              <a:lnSpc>
                <a:spcPct val="100000"/>
              </a:lnSpc>
            </a:pPr>
            <a:endParaRPr lang="en-US" sz="1400" noProof="0" dirty="0"/>
          </a:p>
          <a:p>
            <a:pPr lvl="1">
              <a:lnSpc>
                <a:spcPct val="100000"/>
              </a:lnSpc>
            </a:pPr>
            <a:endParaRPr lang="en-US" sz="1400" noProof="0" dirty="0"/>
          </a:p>
          <a:p>
            <a:pPr lvl="1">
              <a:lnSpc>
                <a:spcPct val="100000"/>
              </a:lnSpc>
            </a:pPr>
            <a:endParaRPr lang="en-US" sz="1400" noProof="0" dirty="0"/>
          </a:p>
        </p:txBody>
      </p:sp>
      <p:sp>
        <p:nvSpPr>
          <p:cNvPr id="18" name="Plassholder for innhold 4">
            <a:extLst>
              <a:ext uri="{FF2B5EF4-FFF2-40B4-BE49-F238E27FC236}">
                <a16:creationId xmlns:a16="http://schemas.microsoft.com/office/drawing/2014/main" id="{E28EB1B7-27EA-F743-7E93-8FF24A6AA4A9}"/>
              </a:ext>
            </a:extLst>
          </p:cNvPr>
          <p:cNvSpPr txBox="1">
            <a:spLocks/>
          </p:cNvSpPr>
          <p:nvPr/>
        </p:nvSpPr>
        <p:spPr>
          <a:xfrm>
            <a:off x="7718931" y="2621149"/>
            <a:ext cx="3441563" cy="12499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r>
              <a:rPr lang="en-US" sz="1600" noProof="0" dirty="0"/>
              <a:t>Survey responses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Product ratings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Job satisfaction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Non-visible medical condition</a:t>
            </a:r>
          </a:p>
          <a:p>
            <a:pPr lvl="1">
              <a:lnSpc>
                <a:spcPct val="100000"/>
              </a:lnSpc>
            </a:pPr>
            <a:endParaRPr lang="en-US" sz="1600" noProof="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1A0559E-4BA3-1135-D051-7B986FDDBDCB}"/>
              </a:ext>
            </a:extLst>
          </p:cNvPr>
          <p:cNvCxnSpPr>
            <a:cxnSpLocks/>
          </p:cNvCxnSpPr>
          <p:nvPr/>
        </p:nvCxnSpPr>
        <p:spPr>
          <a:xfrm>
            <a:off x="4700588" y="2505493"/>
            <a:ext cx="167518" cy="204153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5303618-A0CD-B41C-A2B2-2D4C676BCD40}"/>
              </a:ext>
            </a:extLst>
          </p:cNvPr>
          <p:cNvCxnSpPr>
            <a:cxnSpLocks/>
          </p:cNvCxnSpPr>
          <p:nvPr/>
        </p:nvCxnSpPr>
        <p:spPr>
          <a:xfrm flipH="1">
            <a:off x="2709863" y="2506987"/>
            <a:ext cx="167518" cy="204153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FA970227-8743-CE50-8234-BD1B367EB7FF}"/>
              </a:ext>
            </a:extLst>
          </p:cNvPr>
          <p:cNvSpPr/>
          <p:nvPr/>
        </p:nvSpPr>
        <p:spPr>
          <a:xfrm>
            <a:off x="1722692" y="1700041"/>
            <a:ext cx="3907889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Identifying variables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D217344-6855-42D4-979A-02C1C539C0FD}"/>
              </a:ext>
            </a:extLst>
          </p:cNvPr>
          <p:cNvSpPr/>
          <p:nvPr/>
        </p:nvSpPr>
        <p:spPr>
          <a:xfrm>
            <a:off x="7413156" y="1700040"/>
            <a:ext cx="3907889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Non-identifying variables</a:t>
            </a:r>
          </a:p>
        </p:txBody>
      </p:sp>
    </p:spTree>
    <p:extLst>
      <p:ext uri="{BB962C8B-B14F-4D97-AF65-F5344CB8AC3E}">
        <p14:creationId xmlns:p14="http://schemas.microsoft.com/office/powerpoint/2010/main" val="3463435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 animBg="1"/>
      <p:bldP spid="2" grpId="0"/>
      <p:bldP spid="17" grpId="0"/>
      <p:bldP spid="18" grpId="0"/>
      <p:bldP spid="27" grpId="0" animBg="1"/>
      <p:bldP spid="2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998E6-B5B8-7CF0-0804-E9880899EF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tel 3">
            <a:extLst>
              <a:ext uri="{FF2B5EF4-FFF2-40B4-BE49-F238E27FC236}">
                <a16:creationId xmlns:a16="http://schemas.microsoft.com/office/drawing/2014/main" id="{8E5BE79E-A90B-04A9-0212-8C67A8C7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581" y="271467"/>
            <a:ext cx="9651619" cy="1311128"/>
          </a:xfrm>
        </p:spPr>
        <p:txBody>
          <a:bodyPr/>
          <a:lstStyle/>
          <a:p>
            <a:r>
              <a:rPr lang="en-US" noProof="0" dirty="0"/>
              <a:t>How Identifying is the Variable?	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D4C4EE-9772-6044-4D37-CFF390408921}"/>
              </a:ext>
            </a:extLst>
          </p:cNvPr>
          <p:cNvSpPr/>
          <p:nvPr/>
        </p:nvSpPr>
        <p:spPr>
          <a:xfrm>
            <a:off x="8699954" y="4835763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910C747-139D-BAC1-8032-83C644CA5735}"/>
              </a:ext>
            </a:extLst>
          </p:cNvPr>
          <p:cNvSpPr/>
          <p:nvPr/>
        </p:nvSpPr>
        <p:spPr>
          <a:xfrm>
            <a:off x="688892" y="2034204"/>
            <a:ext cx="2785217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Direct identifiers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F871BBF-958C-E4F6-C768-3C4532BA0B00}"/>
              </a:ext>
            </a:extLst>
          </p:cNvPr>
          <p:cNvSpPr/>
          <p:nvPr/>
        </p:nvSpPr>
        <p:spPr>
          <a:xfrm>
            <a:off x="3963799" y="1894255"/>
            <a:ext cx="2785217" cy="85153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Quasi-identifiers</a:t>
            </a:r>
          </a:p>
          <a:p>
            <a:pPr algn="ctr"/>
            <a:r>
              <a:rPr lang="en-US" sz="2400" noProof="0" dirty="0"/>
              <a:t>(key variables)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DF5932B-4183-1A5B-82B1-3D8AABDFB6AD}"/>
              </a:ext>
            </a:extLst>
          </p:cNvPr>
          <p:cNvCxnSpPr>
            <a:cxnSpLocks/>
          </p:cNvCxnSpPr>
          <p:nvPr/>
        </p:nvCxnSpPr>
        <p:spPr>
          <a:xfrm flipH="1">
            <a:off x="1583138" y="2838470"/>
            <a:ext cx="217265" cy="41042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893FC75-26D5-F132-305D-74A6E3360475}"/>
              </a:ext>
            </a:extLst>
          </p:cNvPr>
          <p:cNvCxnSpPr>
            <a:cxnSpLocks/>
          </p:cNvCxnSpPr>
          <p:nvPr/>
        </p:nvCxnSpPr>
        <p:spPr>
          <a:xfrm>
            <a:off x="2452157" y="2853792"/>
            <a:ext cx="82977" cy="39509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9B239AF-4766-B6D4-7C12-7061AF188EB7}"/>
              </a:ext>
            </a:extLst>
          </p:cNvPr>
          <p:cNvCxnSpPr>
            <a:cxnSpLocks/>
          </p:cNvCxnSpPr>
          <p:nvPr/>
        </p:nvCxnSpPr>
        <p:spPr>
          <a:xfrm flipH="1">
            <a:off x="3938196" y="2853628"/>
            <a:ext cx="206205" cy="39509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D5A7641-B3AF-376F-8ECA-37360B52CF98}"/>
              </a:ext>
            </a:extLst>
          </p:cNvPr>
          <p:cNvCxnSpPr>
            <a:cxnSpLocks/>
          </p:cNvCxnSpPr>
          <p:nvPr/>
        </p:nvCxnSpPr>
        <p:spPr>
          <a:xfrm flipH="1">
            <a:off x="4715841" y="2861126"/>
            <a:ext cx="157978" cy="39509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A807C49-1E41-5A11-16AB-CD2485163515}"/>
              </a:ext>
            </a:extLst>
          </p:cNvPr>
          <p:cNvCxnSpPr>
            <a:cxnSpLocks/>
          </p:cNvCxnSpPr>
          <p:nvPr/>
        </p:nvCxnSpPr>
        <p:spPr>
          <a:xfrm>
            <a:off x="5705141" y="2861126"/>
            <a:ext cx="87644" cy="39509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3017E87-5BEA-AE36-0727-CF5283EAF723}"/>
              </a:ext>
            </a:extLst>
          </p:cNvPr>
          <p:cNvCxnSpPr>
            <a:cxnSpLocks/>
          </p:cNvCxnSpPr>
          <p:nvPr/>
        </p:nvCxnSpPr>
        <p:spPr>
          <a:xfrm>
            <a:off x="6517514" y="2853792"/>
            <a:ext cx="247141" cy="38743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C1230E8-E55F-6968-6F19-DAD805BB57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260550"/>
              </p:ext>
            </p:extLst>
          </p:nvPr>
        </p:nvGraphicFramePr>
        <p:xfrm>
          <a:off x="863997" y="3352403"/>
          <a:ext cx="1032878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00C6AC2-C3FA-9EB0-7B17-99D89C75C0D2}"/>
              </a:ext>
            </a:extLst>
          </p:cNvPr>
          <p:cNvSpPr/>
          <p:nvPr/>
        </p:nvSpPr>
        <p:spPr>
          <a:xfrm>
            <a:off x="7484797" y="2034204"/>
            <a:ext cx="2785217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Non-identifying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D053769-7044-8C93-0BCB-6F0C7D60D809}"/>
              </a:ext>
            </a:extLst>
          </p:cNvPr>
          <p:cNvCxnSpPr>
            <a:cxnSpLocks/>
          </p:cNvCxnSpPr>
          <p:nvPr/>
        </p:nvCxnSpPr>
        <p:spPr>
          <a:xfrm flipH="1">
            <a:off x="8286115" y="2853464"/>
            <a:ext cx="244470" cy="410419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A5609B8-5606-A880-2D7C-3CE66EE0A702}"/>
              </a:ext>
            </a:extLst>
          </p:cNvPr>
          <p:cNvCxnSpPr>
            <a:cxnSpLocks/>
          </p:cNvCxnSpPr>
          <p:nvPr/>
        </p:nvCxnSpPr>
        <p:spPr>
          <a:xfrm>
            <a:off x="9345283" y="2861126"/>
            <a:ext cx="174303" cy="380102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997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AF808-DBF0-AC5C-EF0B-6609DFD09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2542A1E8-96B7-8072-FE0C-5C36ACBF1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4303" y="2305881"/>
            <a:ext cx="10420141" cy="1709530"/>
          </a:xfrm>
        </p:spPr>
        <p:txBody>
          <a:bodyPr/>
          <a:lstStyle/>
          <a:p>
            <a:r>
              <a:rPr lang="en-US" noProof="0" dirty="0"/>
              <a:t>Course</a:t>
            </a:r>
            <a:br>
              <a:rPr lang="en-US" noProof="0" dirty="0"/>
            </a:br>
            <a:r>
              <a:rPr lang="en-US" noProof="0" dirty="0"/>
              <a:t> Introduction</a:t>
            </a:r>
          </a:p>
        </p:txBody>
      </p:sp>
    </p:spTree>
    <p:extLst>
      <p:ext uri="{BB962C8B-B14F-4D97-AF65-F5344CB8AC3E}">
        <p14:creationId xmlns:p14="http://schemas.microsoft.com/office/powerpoint/2010/main" val="25385470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BE044-786C-A36E-51C1-0D534DD85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7FC5BAEA-A573-B717-26CA-00AF2C91A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581" y="271467"/>
            <a:ext cx="9651619" cy="1311128"/>
          </a:xfrm>
        </p:spPr>
        <p:txBody>
          <a:bodyPr/>
          <a:lstStyle/>
          <a:p>
            <a:r>
              <a:rPr lang="en-US" noProof="0" dirty="0"/>
              <a:t>How Sensitive is the Variable?	</a:t>
            </a:r>
          </a:p>
        </p:txBody>
      </p:sp>
      <p:sp>
        <p:nvSpPr>
          <p:cNvPr id="17" name="Plassholder for innhold 4">
            <a:extLst>
              <a:ext uri="{FF2B5EF4-FFF2-40B4-BE49-F238E27FC236}">
                <a16:creationId xmlns:a16="http://schemas.microsoft.com/office/drawing/2014/main" id="{49EB92F0-F4E9-0F41-9349-C5F84E0B2266}"/>
              </a:ext>
            </a:extLst>
          </p:cNvPr>
          <p:cNvSpPr txBox="1">
            <a:spLocks/>
          </p:cNvSpPr>
          <p:nvPr/>
        </p:nvSpPr>
        <p:spPr>
          <a:xfrm>
            <a:off x="2327282" y="2679635"/>
            <a:ext cx="2681184" cy="25599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r>
              <a:rPr lang="en-US" sz="1600" noProof="0" dirty="0"/>
              <a:t>Income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Religion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Political affiliation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Medical record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Criminal record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Sexual orientation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Drug addiction</a:t>
            </a:r>
          </a:p>
          <a:p>
            <a:pPr lvl="1">
              <a:lnSpc>
                <a:spcPct val="100000"/>
              </a:lnSpc>
            </a:pPr>
            <a:endParaRPr lang="en-US" sz="1600" noProof="0" dirty="0"/>
          </a:p>
          <a:p>
            <a:pPr lvl="1">
              <a:lnSpc>
                <a:spcPct val="100000"/>
              </a:lnSpc>
            </a:pPr>
            <a:endParaRPr lang="en-US" sz="1600" noProof="0" dirty="0"/>
          </a:p>
        </p:txBody>
      </p:sp>
      <p:sp>
        <p:nvSpPr>
          <p:cNvPr id="18" name="Plassholder for innhold 4">
            <a:extLst>
              <a:ext uri="{FF2B5EF4-FFF2-40B4-BE49-F238E27FC236}">
                <a16:creationId xmlns:a16="http://schemas.microsoft.com/office/drawing/2014/main" id="{2E527794-655B-E5C0-4351-356461FCCF8A}"/>
              </a:ext>
            </a:extLst>
          </p:cNvPr>
          <p:cNvSpPr txBox="1">
            <a:spLocks/>
          </p:cNvSpPr>
          <p:nvPr/>
        </p:nvSpPr>
        <p:spPr>
          <a:xfrm>
            <a:off x="7978168" y="2679635"/>
            <a:ext cx="2923089" cy="8725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r>
              <a:rPr lang="en-US" sz="1600" noProof="0" dirty="0"/>
              <a:t>Urban/rural residence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House color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9CF3E32-32A0-CB68-2B76-9EF8369AA587}"/>
              </a:ext>
            </a:extLst>
          </p:cNvPr>
          <p:cNvSpPr/>
          <p:nvPr/>
        </p:nvSpPr>
        <p:spPr>
          <a:xfrm>
            <a:off x="1713929" y="1700040"/>
            <a:ext cx="3907890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Sensitive variables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0257149-9F03-C5C7-A12E-102BD7DCA8D7}"/>
              </a:ext>
            </a:extLst>
          </p:cNvPr>
          <p:cNvSpPr/>
          <p:nvPr/>
        </p:nvSpPr>
        <p:spPr>
          <a:xfrm>
            <a:off x="7485767" y="1700040"/>
            <a:ext cx="3907890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Non-sensitive variables</a:t>
            </a:r>
          </a:p>
        </p:txBody>
      </p:sp>
    </p:spTree>
    <p:extLst>
      <p:ext uri="{BB962C8B-B14F-4D97-AF65-F5344CB8AC3E}">
        <p14:creationId xmlns:p14="http://schemas.microsoft.com/office/powerpoint/2010/main" val="1138470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3" grpId="0" animBg="1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3AA49-9DA3-7800-E189-D14A32FA8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CA32D4C-9624-9645-38B9-3BAC2862C15A}"/>
              </a:ext>
            </a:extLst>
          </p:cNvPr>
          <p:cNvSpPr/>
          <p:nvPr/>
        </p:nvSpPr>
        <p:spPr>
          <a:xfrm>
            <a:off x="8699954" y="4835763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786D872-BF22-E13B-69B8-808C22FEEFCF}"/>
              </a:ext>
            </a:extLst>
          </p:cNvPr>
          <p:cNvSpPr/>
          <p:nvPr/>
        </p:nvSpPr>
        <p:spPr>
          <a:xfrm>
            <a:off x="928378" y="2034204"/>
            <a:ext cx="2785217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(Sensitive)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19CE995-AB92-9937-D8E9-7DFD79BFF1A8}"/>
              </a:ext>
            </a:extLst>
          </p:cNvPr>
          <p:cNvSpPr/>
          <p:nvPr/>
        </p:nvSpPr>
        <p:spPr>
          <a:xfrm>
            <a:off x="3963799" y="2029883"/>
            <a:ext cx="2785217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Non-sensitive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AEF7379-7EA5-AF49-024D-BA2CF98F6B61}"/>
              </a:ext>
            </a:extLst>
          </p:cNvPr>
          <p:cNvCxnSpPr>
            <a:cxnSpLocks/>
          </p:cNvCxnSpPr>
          <p:nvPr/>
        </p:nvCxnSpPr>
        <p:spPr>
          <a:xfrm flipH="1">
            <a:off x="1583138" y="2838470"/>
            <a:ext cx="217265" cy="41042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2424A1-C0F6-4C89-781E-87CC6EE8EB31}"/>
              </a:ext>
            </a:extLst>
          </p:cNvPr>
          <p:cNvCxnSpPr>
            <a:cxnSpLocks/>
          </p:cNvCxnSpPr>
          <p:nvPr/>
        </p:nvCxnSpPr>
        <p:spPr>
          <a:xfrm>
            <a:off x="2452157" y="2853792"/>
            <a:ext cx="82977" cy="39509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F383C2B-AE35-745B-5252-01B6546A027F}"/>
              </a:ext>
            </a:extLst>
          </p:cNvPr>
          <p:cNvCxnSpPr>
            <a:cxnSpLocks/>
          </p:cNvCxnSpPr>
          <p:nvPr/>
        </p:nvCxnSpPr>
        <p:spPr>
          <a:xfrm flipH="1">
            <a:off x="3938196" y="2853628"/>
            <a:ext cx="206205" cy="39509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FC84DB5-2366-6455-179B-EE783BA8B58A}"/>
              </a:ext>
            </a:extLst>
          </p:cNvPr>
          <p:cNvCxnSpPr>
            <a:cxnSpLocks/>
          </p:cNvCxnSpPr>
          <p:nvPr/>
        </p:nvCxnSpPr>
        <p:spPr>
          <a:xfrm flipH="1">
            <a:off x="4715841" y="2861126"/>
            <a:ext cx="157978" cy="39509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9C777C4-D29A-B01F-F542-70263ED8AD53}"/>
              </a:ext>
            </a:extLst>
          </p:cNvPr>
          <p:cNvCxnSpPr>
            <a:cxnSpLocks/>
          </p:cNvCxnSpPr>
          <p:nvPr/>
        </p:nvCxnSpPr>
        <p:spPr>
          <a:xfrm>
            <a:off x="5705141" y="2861126"/>
            <a:ext cx="87644" cy="39509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18749D4-5C08-FE6A-26B1-02B3BE500852}"/>
              </a:ext>
            </a:extLst>
          </p:cNvPr>
          <p:cNvCxnSpPr>
            <a:cxnSpLocks/>
          </p:cNvCxnSpPr>
          <p:nvPr/>
        </p:nvCxnSpPr>
        <p:spPr>
          <a:xfrm>
            <a:off x="6517514" y="2853792"/>
            <a:ext cx="247141" cy="38743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5BF4B73E-0461-2DD2-08A6-8793D572E475}"/>
              </a:ext>
            </a:extLst>
          </p:cNvPr>
          <p:cNvSpPr/>
          <p:nvPr/>
        </p:nvSpPr>
        <p:spPr>
          <a:xfrm>
            <a:off x="7484797" y="2034204"/>
            <a:ext cx="2785217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Sensitive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A1DED7E-460F-1064-9C42-888351DCD6FD}"/>
              </a:ext>
            </a:extLst>
          </p:cNvPr>
          <p:cNvCxnSpPr>
            <a:cxnSpLocks/>
          </p:cNvCxnSpPr>
          <p:nvPr/>
        </p:nvCxnSpPr>
        <p:spPr>
          <a:xfrm flipH="1">
            <a:off x="8286115" y="2853464"/>
            <a:ext cx="244470" cy="410419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7D68C0B-15B6-9DE6-CF49-17B8F519783A}"/>
              </a:ext>
            </a:extLst>
          </p:cNvPr>
          <p:cNvCxnSpPr>
            <a:cxnSpLocks/>
          </p:cNvCxnSpPr>
          <p:nvPr/>
        </p:nvCxnSpPr>
        <p:spPr>
          <a:xfrm>
            <a:off x="9345283" y="2861126"/>
            <a:ext cx="174303" cy="380102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E341A15-DD43-3CD8-AC01-06D900AB2C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4044051"/>
              </p:ext>
            </p:extLst>
          </p:nvPr>
        </p:nvGraphicFramePr>
        <p:xfrm>
          <a:off x="863997" y="3352403"/>
          <a:ext cx="1032878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8" name="Tittel 3">
            <a:extLst>
              <a:ext uri="{FF2B5EF4-FFF2-40B4-BE49-F238E27FC236}">
                <a16:creationId xmlns:a16="http://schemas.microsoft.com/office/drawing/2014/main" id="{D86F32C7-AE1A-B973-CD72-1D8A5F2F3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581" y="271467"/>
            <a:ext cx="9651619" cy="1311128"/>
          </a:xfrm>
        </p:spPr>
        <p:txBody>
          <a:bodyPr/>
          <a:lstStyle/>
          <a:p>
            <a:r>
              <a:rPr lang="en-US" noProof="0" dirty="0"/>
              <a:t>How Sensitive is the Variable?	</a:t>
            </a:r>
          </a:p>
        </p:txBody>
      </p:sp>
    </p:spTree>
    <p:extLst>
      <p:ext uri="{BB962C8B-B14F-4D97-AF65-F5344CB8AC3E}">
        <p14:creationId xmlns:p14="http://schemas.microsoft.com/office/powerpoint/2010/main" val="3564794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B45724-8183-BA3E-8720-9390D5F92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42F4543-60E2-C48A-D190-F3823902B4AE}"/>
              </a:ext>
            </a:extLst>
          </p:cNvPr>
          <p:cNvSpPr/>
          <p:nvPr/>
        </p:nvSpPr>
        <p:spPr>
          <a:xfrm>
            <a:off x="4302704" y="1888832"/>
            <a:ext cx="4020225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Semi-continuous variables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E3F260A-86E9-D014-C6E3-262AAEF68839}"/>
              </a:ext>
            </a:extLst>
          </p:cNvPr>
          <p:cNvSpPr/>
          <p:nvPr/>
        </p:nvSpPr>
        <p:spPr>
          <a:xfrm>
            <a:off x="8499591" y="1888832"/>
            <a:ext cx="3289069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Continuous variables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5BE8E32-4D7A-FC0F-54AC-4A399E21EEC7}"/>
              </a:ext>
            </a:extLst>
          </p:cNvPr>
          <p:cNvSpPr/>
          <p:nvPr/>
        </p:nvSpPr>
        <p:spPr>
          <a:xfrm>
            <a:off x="928606" y="1888832"/>
            <a:ext cx="3197436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Categorical variables</a:t>
            </a:r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4B0010A5-4559-B438-94B9-E0137BE56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169" y="271467"/>
            <a:ext cx="11300200" cy="1311128"/>
          </a:xfrm>
        </p:spPr>
        <p:txBody>
          <a:bodyPr>
            <a:normAutofit/>
          </a:bodyPr>
          <a:lstStyle/>
          <a:p>
            <a:r>
              <a:rPr lang="en-US" noProof="0" dirty="0"/>
              <a:t>How is the Variable </a:t>
            </a:r>
            <a:r>
              <a:rPr lang="en-US" dirty="0"/>
              <a:t>M</a:t>
            </a:r>
            <a:r>
              <a:rPr lang="en-US" noProof="0" dirty="0" err="1"/>
              <a:t>easured</a:t>
            </a:r>
            <a:r>
              <a:rPr lang="en-US" noProof="0" dirty="0"/>
              <a:t> and Represented</a:t>
            </a:r>
            <a:r>
              <a:rPr lang="en-US" dirty="0"/>
              <a:t>?</a:t>
            </a:r>
            <a:r>
              <a:rPr lang="en-US" noProof="0" dirty="0"/>
              <a:t>	</a:t>
            </a:r>
          </a:p>
        </p:txBody>
      </p:sp>
      <p:sp>
        <p:nvSpPr>
          <p:cNvPr id="17" name="Plassholder for innhold 4">
            <a:extLst>
              <a:ext uri="{FF2B5EF4-FFF2-40B4-BE49-F238E27FC236}">
                <a16:creationId xmlns:a16="http://schemas.microsoft.com/office/drawing/2014/main" id="{83440D01-541B-17A4-D366-17BD96EC6919}"/>
              </a:ext>
            </a:extLst>
          </p:cNvPr>
          <p:cNvSpPr txBox="1">
            <a:spLocks/>
          </p:cNvSpPr>
          <p:nvPr/>
        </p:nvSpPr>
        <p:spPr>
          <a:xfrm>
            <a:off x="1587418" y="2863458"/>
            <a:ext cx="1879812" cy="2192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r>
              <a:rPr lang="en-US" sz="1600" noProof="0" dirty="0"/>
              <a:t>Gender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Name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Marital status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Nationality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Occupation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Blood type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Eye color</a:t>
            </a:r>
          </a:p>
          <a:p>
            <a:pPr lvl="1">
              <a:lnSpc>
                <a:spcPct val="100000"/>
              </a:lnSpc>
            </a:pPr>
            <a:endParaRPr lang="en-US" sz="1600" noProof="0" dirty="0"/>
          </a:p>
          <a:p>
            <a:pPr lvl="1">
              <a:lnSpc>
                <a:spcPct val="100000"/>
              </a:lnSpc>
            </a:pPr>
            <a:endParaRPr lang="en-US" sz="1600" noProof="0" dirty="0"/>
          </a:p>
          <a:p>
            <a:pPr lvl="1">
              <a:lnSpc>
                <a:spcPct val="100000"/>
              </a:lnSpc>
            </a:pPr>
            <a:endParaRPr lang="en-US" sz="1600" noProof="0" dirty="0"/>
          </a:p>
        </p:txBody>
      </p:sp>
      <p:sp>
        <p:nvSpPr>
          <p:cNvPr id="3" name="Plassholder for innhold 4">
            <a:extLst>
              <a:ext uri="{FF2B5EF4-FFF2-40B4-BE49-F238E27FC236}">
                <a16:creationId xmlns:a16="http://schemas.microsoft.com/office/drawing/2014/main" id="{EB1127A8-0579-37BD-745C-BDF8312A4834}"/>
              </a:ext>
            </a:extLst>
          </p:cNvPr>
          <p:cNvSpPr txBox="1">
            <a:spLocks/>
          </p:cNvSpPr>
          <p:nvPr/>
        </p:nvSpPr>
        <p:spPr>
          <a:xfrm>
            <a:off x="9111579" y="2910982"/>
            <a:ext cx="1879812" cy="2192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r>
              <a:rPr lang="en-US" sz="1600" noProof="0" dirty="0"/>
              <a:t>Salary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Revenue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Height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Weight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Temperature</a:t>
            </a:r>
          </a:p>
          <a:p>
            <a:pPr lvl="1">
              <a:lnSpc>
                <a:spcPct val="100000"/>
              </a:lnSpc>
            </a:pPr>
            <a:endParaRPr lang="en-US" sz="1600" noProof="0" dirty="0"/>
          </a:p>
          <a:p>
            <a:pPr lvl="1">
              <a:lnSpc>
                <a:spcPct val="100000"/>
              </a:lnSpc>
            </a:pPr>
            <a:endParaRPr lang="en-US" sz="1600" noProof="0" dirty="0"/>
          </a:p>
          <a:p>
            <a:pPr lvl="1">
              <a:lnSpc>
                <a:spcPct val="100000"/>
              </a:lnSpc>
            </a:pPr>
            <a:endParaRPr lang="en-US" sz="1600" noProof="0" dirty="0"/>
          </a:p>
          <a:p>
            <a:pPr lvl="1">
              <a:lnSpc>
                <a:spcPct val="100000"/>
              </a:lnSpc>
            </a:pPr>
            <a:endParaRPr lang="en-US" sz="1600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326EECEA-66CB-AFE2-0DAC-38922F7B59AC}"/>
              </a:ext>
            </a:extLst>
          </p:cNvPr>
          <p:cNvSpPr txBox="1">
            <a:spLocks/>
          </p:cNvSpPr>
          <p:nvPr/>
        </p:nvSpPr>
        <p:spPr>
          <a:xfrm>
            <a:off x="4889340" y="2910981"/>
            <a:ext cx="3038602" cy="2192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r>
              <a:rPr lang="en-US" sz="1600" noProof="0" dirty="0"/>
              <a:t>Job satisfaction level (1-5)</a:t>
            </a:r>
          </a:p>
          <a:p>
            <a:pPr lvl="1">
              <a:lnSpc>
                <a:spcPct val="100000"/>
              </a:lnSpc>
            </a:pPr>
            <a:r>
              <a:rPr lang="en-US" sz="1600" noProof="0" dirty="0"/>
              <a:t>Age levels </a:t>
            </a:r>
          </a:p>
          <a:p>
            <a:pPr lvl="1">
              <a:lnSpc>
                <a:spcPct val="100000"/>
              </a:lnSpc>
            </a:pPr>
            <a:endParaRPr lang="en-US" sz="1600" noProof="0" dirty="0"/>
          </a:p>
          <a:p>
            <a:pPr lvl="1">
              <a:lnSpc>
                <a:spcPct val="100000"/>
              </a:lnSpc>
            </a:pPr>
            <a:endParaRPr lang="en-US" sz="1600" noProof="0" dirty="0"/>
          </a:p>
          <a:p>
            <a:pPr lvl="1">
              <a:lnSpc>
                <a:spcPct val="100000"/>
              </a:lnSpc>
            </a:pPr>
            <a:endParaRPr lang="en-US" sz="1600" noProof="0" dirty="0"/>
          </a:p>
          <a:p>
            <a:pPr lvl="1">
              <a:lnSpc>
                <a:spcPct val="100000"/>
              </a:lnSpc>
            </a:pPr>
            <a:endParaRPr lang="en-US" sz="1600" noProof="0" dirty="0"/>
          </a:p>
        </p:txBody>
      </p:sp>
    </p:spTree>
    <p:extLst>
      <p:ext uri="{BB962C8B-B14F-4D97-AF65-F5344CB8AC3E}">
        <p14:creationId xmlns:p14="http://schemas.microsoft.com/office/powerpoint/2010/main" val="116911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6" grpId="0" animBg="1"/>
      <p:bldP spid="17" grpId="0"/>
      <p:bldP spid="3" grpId="0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C9E38-E049-9E4E-81D9-A9C9464AF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2A24DA6-FD1C-AFA4-418C-BF81FC86FA4C}"/>
              </a:ext>
            </a:extLst>
          </p:cNvPr>
          <p:cNvSpPr/>
          <p:nvPr/>
        </p:nvSpPr>
        <p:spPr>
          <a:xfrm>
            <a:off x="8699954" y="4835763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4146A56-8858-3A10-1D32-0D97D697BDAA}"/>
              </a:ext>
            </a:extLst>
          </p:cNvPr>
          <p:cNvSpPr/>
          <p:nvPr/>
        </p:nvSpPr>
        <p:spPr>
          <a:xfrm>
            <a:off x="6783336" y="2025914"/>
            <a:ext cx="2785217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Continuous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7432F79-3DE8-7D1A-1736-91506D1F4A20}"/>
              </a:ext>
            </a:extLst>
          </p:cNvPr>
          <p:cNvSpPr/>
          <p:nvPr/>
        </p:nvSpPr>
        <p:spPr>
          <a:xfrm>
            <a:off x="3165904" y="2025914"/>
            <a:ext cx="2785217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Semi-continuous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3BC98B0-F45B-27DB-CF4C-C37963FD7150}"/>
              </a:ext>
            </a:extLst>
          </p:cNvPr>
          <p:cNvCxnSpPr>
            <a:cxnSpLocks/>
          </p:cNvCxnSpPr>
          <p:nvPr/>
        </p:nvCxnSpPr>
        <p:spPr>
          <a:xfrm>
            <a:off x="4558513" y="2853792"/>
            <a:ext cx="0" cy="40215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71C0DD2-55E5-6ACF-0585-AC721CEF1FF2}"/>
              </a:ext>
            </a:extLst>
          </p:cNvPr>
          <p:cNvCxnSpPr>
            <a:cxnSpLocks/>
          </p:cNvCxnSpPr>
          <p:nvPr/>
        </p:nvCxnSpPr>
        <p:spPr>
          <a:xfrm>
            <a:off x="8258795" y="2857020"/>
            <a:ext cx="0" cy="39892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7D2C5DE-B3FA-8153-DF29-7D6A2ED415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0172450"/>
              </p:ext>
            </p:extLst>
          </p:nvPr>
        </p:nvGraphicFramePr>
        <p:xfrm>
          <a:off x="863997" y="3352403"/>
          <a:ext cx="1032878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15" name="Tittel 3">
            <a:extLst>
              <a:ext uri="{FF2B5EF4-FFF2-40B4-BE49-F238E27FC236}">
                <a16:creationId xmlns:a16="http://schemas.microsoft.com/office/drawing/2014/main" id="{1932E349-001E-D1F9-01D6-583BDF0F7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169" y="271467"/>
            <a:ext cx="11300200" cy="1311128"/>
          </a:xfrm>
        </p:spPr>
        <p:txBody>
          <a:bodyPr>
            <a:normAutofit/>
          </a:bodyPr>
          <a:lstStyle/>
          <a:p>
            <a:r>
              <a:rPr lang="en-US" noProof="0" dirty="0"/>
              <a:t>How is the Variable </a:t>
            </a:r>
            <a:r>
              <a:rPr lang="en-US" dirty="0"/>
              <a:t>M</a:t>
            </a:r>
            <a:r>
              <a:rPr lang="en-US" noProof="0" dirty="0" err="1"/>
              <a:t>easured</a:t>
            </a:r>
            <a:r>
              <a:rPr lang="en-US" noProof="0" dirty="0"/>
              <a:t> and Represented</a:t>
            </a:r>
            <a:r>
              <a:rPr lang="en-US" dirty="0"/>
              <a:t>?</a:t>
            </a:r>
            <a:r>
              <a:rPr lang="en-US" noProof="0" dirty="0"/>
              <a:t>	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0396D02A-3E49-8CD4-8477-1F570AB71CC2}"/>
              </a:ext>
            </a:extLst>
          </p:cNvPr>
          <p:cNvCxnSpPr>
            <a:cxnSpLocks/>
          </p:cNvCxnSpPr>
          <p:nvPr/>
        </p:nvCxnSpPr>
        <p:spPr>
          <a:xfrm flipH="1">
            <a:off x="1812178" y="2741825"/>
            <a:ext cx="1213124" cy="518309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743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7563A8-1A92-0BC7-74D9-509780DA3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9FD39BF-25B2-DBD6-C5AE-1F3D7A03D157}"/>
              </a:ext>
            </a:extLst>
          </p:cNvPr>
          <p:cNvSpPr/>
          <p:nvPr/>
        </p:nvSpPr>
        <p:spPr>
          <a:xfrm>
            <a:off x="8699954" y="4835763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ED55805-A3DB-2C93-F46D-C8E49B544045}"/>
              </a:ext>
            </a:extLst>
          </p:cNvPr>
          <p:cNvCxnSpPr>
            <a:cxnSpLocks/>
          </p:cNvCxnSpPr>
          <p:nvPr/>
        </p:nvCxnSpPr>
        <p:spPr>
          <a:xfrm>
            <a:off x="6720746" y="2853791"/>
            <a:ext cx="195699" cy="40215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4B209EB-724A-BBB9-3D85-DE218BF97615}"/>
              </a:ext>
            </a:extLst>
          </p:cNvPr>
          <p:cNvCxnSpPr>
            <a:cxnSpLocks/>
          </p:cNvCxnSpPr>
          <p:nvPr/>
        </p:nvCxnSpPr>
        <p:spPr>
          <a:xfrm>
            <a:off x="7706482" y="2751401"/>
            <a:ext cx="1313418" cy="50454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DC2FC0F-D377-C9AE-5256-6BDC0608E0CF}"/>
              </a:ext>
            </a:extLst>
          </p:cNvPr>
          <p:cNvCxnSpPr>
            <a:cxnSpLocks/>
          </p:cNvCxnSpPr>
          <p:nvPr/>
        </p:nvCxnSpPr>
        <p:spPr>
          <a:xfrm flipH="1">
            <a:off x="5824338" y="2853791"/>
            <a:ext cx="181300" cy="40215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FECBC9B-0BDD-59B1-A969-5D4F3269F6F4}"/>
              </a:ext>
            </a:extLst>
          </p:cNvPr>
          <p:cNvCxnSpPr>
            <a:cxnSpLocks/>
          </p:cNvCxnSpPr>
          <p:nvPr/>
        </p:nvCxnSpPr>
        <p:spPr>
          <a:xfrm flipH="1">
            <a:off x="3879049" y="2819345"/>
            <a:ext cx="857255" cy="436602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75E9A07-3E51-1745-98D8-8EE249F9BEAE}"/>
              </a:ext>
            </a:extLst>
          </p:cNvPr>
          <p:cNvCxnSpPr>
            <a:cxnSpLocks/>
          </p:cNvCxnSpPr>
          <p:nvPr/>
        </p:nvCxnSpPr>
        <p:spPr>
          <a:xfrm flipH="1">
            <a:off x="2866811" y="2686278"/>
            <a:ext cx="1826908" cy="57385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13A764F-6007-24FF-A68C-315CA473935A}"/>
              </a:ext>
            </a:extLst>
          </p:cNvPr>
          <p:cNvSpPr/>
          <p:nvPr/>
        </p:nvSpPr>
        <p:spPr>
          <a:xfrm>
            <a:off x="4818495" y="2029034"/>
            <a:ext cx="2785217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Categorical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ADEB7F0-896C-D047-F103-620B1E20A0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407449"/>
              </p:ext>
            </p:extLst>
          </p:nvPr>
        </p:nvGraphicFramePr>
        <p:xfrm>
          <a:off x="863997" y="3352403"/>
          <a:ext cx="1032878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13" name="Tittel 3">
            <a:extLst>
              <a:ext uri="{FF2B5EF4-FFF2-40B4-BE49-F238E27FC236}">
                <a16:creationId xmlns:a16="http://schemas.microsoft.com/office/drawing/2014/main" id="{F2BCF0E2-59E1-D5E9-D962-FFBC35D7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169" y="271467"/>
            <a:ext cx="11300200" cy="1311128"/>
          </a:xfrm>
        </p:spPr>
        <p:txBody>
          <a:bodyPr>
            <a:normAutofit/>
          </a:bodyPr>
          <a:lstStyle/>
          <a:p>
            <a:r>
              <a:rPr lang="en-US" noProof="0" dirty="0"/>
              <a:t>How is the Variable </a:t>
            </a:r>
            <a:r>
              <a:rPr lang="en-US" dirty="0"/>
              <a:t>M</a:t>
            </a:r>
            <a:r>
              <a:rPr lang="en-US" noProof="0" dirty="0" err="1"/>
              <a:t>easured</a:t>
            </a:r>
            <a:r>
              <a:rPr lang="en-US" noProof="0" dirty="0"/>
              <a:t> and Represented</a:t>
            </a:r>
            <a:r>
              <a:rPr lang="en-US" dirty="0"/>
              <a:t>?</a:t>
            </a:r>
            <a:r>
              <a:rPr lang="en-US" noProof="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34227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36521F-732B-BCF6-FBBD-5830B4287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427EA88-586D-3728-B7DF-785B1D3B067F}"/>
              </a:ext>
            </a:extLst>
          </p:cNvPr>
          <p:cNvSpPr/>
          <p:nvPr/>
        </p:nvSpPr>
        <p:spPr>
          <a:xfrm>
            <a:off x="8699954" y="4835763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72873B3-3E29-6547-32D3-86CF166ACDE9}"/>
              </a:ext>
            </a:extLst>
          </p:cNvPr>
          <p:cNvSpPr/>
          <p:nvPr/>
        </p:nvSpPr>
        <p:spPr>
          <a:xfrm>
            <a:off x="8234158" y="1888831"/>
            <a:ext cx="3289069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Weight variable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15B2A2A-E1F0-0C9C-CB5A-65CA4A96C38F}"/>
              </a:ext>
            </a:extLst>
          </p:cNvPr>
          <p:cNvSpPr/>
          <p:nvPr/>
        </p:nvSpPr>
        <p:spPr>
          <a:xfrm>
            <a:off x="2254433" y="1888831"/>
            <a:ext cx="3689114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Stratification variables</a:t>
            </a:r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ECFB5695-4C35-E51C-43A7-363B89EFB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169" y="271467"/>
            <a:ext cx="11300200" cy="1311128"/>
          </a:xfrm>
        </p:spPr>
        <p:txBody>
          <a:bodyPr>
            <a:normAutofit/>
          </a:bodyPr>
          <a:lstStyle/>
          <a:p>
            <a:r>
              <a:rPr lang="en-US" noProof="0" dirty="0"/>
              <a:t>Stratification</a:t>
            </a:r>
            <a:r>
              <a:rPr lang="en-US" dirty="0"/>
              <a:t> and Weighting</a:t>
            </a:r>
            <a:r>
              <a:rPr lang="en-US" noProof="0" dirty="0"/>
              <a:t>	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B5D13D8-1955-FA7A-A141-805D3E6930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4957819"/>
              </p:ext>
            </p:extLst>
          </p:nvPr>
        </p:nvGraphicFramePr>
        <p:xfrm>
          <a:off x="863997" y="3352403"/>
          <a:ext cx="1032878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B443002-45AE-7C73-6D36-1A0290CA40C3}"/>
              </a:ext>
            </a:extLst>
          </p:cNvPr>
          <p:cNvCxnSpPr>
            <a:cxnSpLocks/>
          </p:cNvCxnSpPr>
          <p:nvPr/>
        </p:nvCxnSpPr>
        <p:spPr>
          <a:xfrm>
            <a:off x="10453760" y="2777495"/>
            <a:ext cx="195699" cy="40215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FEAE90D-8883-AD1E-4C18-0EAB31F2CC6D}"/>
              </a:ext>
            </a:extLst>
          </p:cNvPr>
          <p:cNvCxnSpPr>
            <a:cxnSpLocks/>
          </p:cNvCxnSpPr>
          <p:nvPr/>
        </p:nvCxnSpPr>
        <p:spPr>
          <a:xfrm>
            <a:off x="4307484" y="2777495"/>
            <a:ext cx="195699" cy="40215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866DC4F-EC75-E18C-4C3E-07959A3738BB}"/>
              </a:ext>
            </a:extLst>
          </p:cNvPr>
          <p:cNvCxnSpPr>
            <a:cxnSpLocks/>
          </p:cNvCxnSpPr>
          <p:nvPr/>
        </p:nvCxnSpPr>
        <p:spPr>
          <a:xfrm flipH="1">
            <a:off x="3580758" y="2777495"/>
            <a:ext cx="181300" cy="40215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93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9D405-C31E-9FE1-3509-48C4BBE42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Direct Identifiers!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C6990-BF8E-C8A0-2AC1-70C34891D0B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862176"/>
            <a:ext cx="10087978" cy="3978862"/>
          </a:xfrm>
        </p:spPr>
        <p:txBody>
          <a:bodyPr/>
          <a:lstStyle/>
          <a:p>
            <a:r>
              <a:rPr lang="en-US" dirty="0"/>
              <a:t>Direct identifiers (like name or address) should never be released!</a:t>
            </a:r>
          </a:p>
          <a:p>
            <a:pPr lvl="1"/>
            <a:r>
              <a:rPr lang="en-US" dirty="0"/>
              <a:t>This is done to prevent direct linking between a record and the individual</a:t>
            </a:r>
          </a:p>
          <a:p>
            <a:pPr lvl="1"/>
            <a:r>
              <a:rPr lang="en-US" dirty="0"/>
              <a:t>Special IDs can be used for </a:t>
            </a:r>
            <a:r>
              <a:rPr lang="en-US"/>
              <a:t>datasets when matching </a:t>
            </a:r>
            <a:r>
              <a:rPr lang="en-US" dirty="0"/>
              <a:t>should be allowed</a:t>
            </a:r>
          </a:p>
          <a:p>
            <a:endParaRPr lang="en-US" dirty="0"/>
          </a:p>
          <a:p>
            <a:r>
              <a:rPr lang="en-US" dirty="0"/>
              <a:t>Identity disclosure then requires matching on key variables</a:t>
            </a:r>
          </a:p>
          <a:p>
            <a:pPr lvl="1"/>
            <a:r>
              <a:rPr lang="en-US" dirty="0"/>
              <a:t>Anonymization requires changes to the key variables</a:t>
            </a:r>
          </a:p>
        </p:txBody>
      </p:sp>
    </p:spTree>
    <p:extLst>
      <p:ext uri="{BB962C8B-B14F-4D97-AF65-F5344CB8AC3E}">
        <p14:creationId xmlns:p14="http://schemas.microsoft.com/office/powerpoint/2010/main" val="3155999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EC0BA-1AAA-9749-C92F-498D140F7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F79075B-7257-428D-943E-15C9BC76FA13}"/>
              </a:ext>
            </a:extLst>
          </p:cNvPr>
          <p:cNvSpPr/>
          <p:nvPr/>
        </p:nvSpPr>
        <p:spPr>
          <a:xfrm>
            <a:off x="8699954" y="4835763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32DBDA7-0698-9E68-2DCC-81E7C4D52C2C}"/>
              </a:ext>
            </a:extLst>
          </p:cNvPr>
          <p:cNvSpPr/>
          <p:nvPr/>
        </p:nvSpPr>
        <p:spPr>
          <a:xfrm>
            <a:off x="608432" y="2110309"/>
            <a:ext cx="2785217" cy="7159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Direct identifiers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9BF20AB-F711-D606-A40B-608CED06F43C}"/>
              </a:ext>
            </a:extLst>
          </p:cNvPr>
          <p:cNvCxnSpPr>
            <a:cxnSpLocks/>
          </p:cNvCxnSpPr>
          <p:nvPr/>
        </p:nvCxnSpPr>
        <p:spPr>
          <a:xfrm flipH="1">
            <a:off x="1263192" y="2914575"/>
            <a:ext cx="217265" cy="41042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5DEC557-4876-0EA5-FE9D-E17A8133E298}"/>
              </a:ext>
            </a:extLst>
          </p:cNvPr>
          <p:cNvCxnSpPr>
            <a:cxnSpLocks/>
          </p:cNvCxnSpPr>
          <p:nvPr/>
        </p:nvCxnSpPr>
        <p:spPr>
          <a:xfrm>
            <a:off x="2132211" y="2929897"/>
            <a:ext cx="82977" cy="39509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C17B3B1-9605-B611-2D57-98A1587CBDDF}"/>
              </a:ext>
            </a:extLst>
          </p:cNvPr>
          <p:cNvCxnSpPr>
            <a:cxnSpLocks/>
          </p:cNvCxnSpPr>
          <p:nvPr/>
        </p:nvCxnSpPr>
        <p:spPr>
          <a:xfrm flipH="1">
            <a:off x="3618250" y="2929733"/>
            <a:ext cx="206205" cy="39509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52C920-209F-4EE3-4B27-B596C7096175}"/>
              </a:ext>
            </a:extLst>
          </p:cNvPr>
          <p:cNvCxnSpPr>
            <a:cxnSpLocks/>
          </p:cNvCxnSpPr>
          <p:nvPr/>
        </p:nvCxnSpPr>
        <p:spPr>
          <a:xfrm flipH="1">
            <a:off x="4395895" y="2937231"/>
            <a:ext cx="157978" cy="39509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D9342F9-86FF-325C-52FF-2A2219F2B76D}"/>
              </a:ext>
            </a:extLst>
          </p:cNvPr>
          <p:cNvCxnSpPr>
            <a:cxnSpLocks/>
          </p:cNvCxnSpPr>
          <p:nvPr/>
        </p:nvCxnSpPr>
        <p:spPr>
          <a:xfrm>
            <a:off x="5385195" y="2937231"/>
            <a:ext cx="87644" cy="39509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DCE9B8-95E6-EEA5-512E-125DA6586B5D}"/>
              </a:ext>
            </a:extLst>
          </p:cNvPr>
          <p:cNvCxnSpPr>
            <a:cxnSpLocks/>
          </p:cNvCxnSpPr>
          <p:nvPr/>
        </p:nvCxnSpPr>
        <p:spPr>
          <a:xfrm>
            <a:off x="6197568" y="2929897"/>
            <a:ext cx="247141" cy="38743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DFE3BB8-9DE8-3AF9-D090-BBBF71CCEB7F}"/>
              </a:ext>
            </a:extLst>
          </p:cNvPr>
          <p:cNvSpPr/>
          <p:nvPr/>
        </p:nvSpPr>
        <p:spPr>
          <a:xfrm>
            <a:off x="3643853" y="1970360"/>
            <a:ext cx="2785217" cy="85153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Quasi-identifiers</a:t>
            </a:r>
          </a:p>
          <a:p>
            <a:pPr algn="ctr"/>
            <a:r>
              <a:rPr lang="en-US" sz="2400" noProof="0" dirty="0"/>
              <a:t>(key variables)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E562DB5-AFAD-5B26-E258-572C52A682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636076"/>
              </p:ext>
            </p:extLst>
          </p:nvPr>
        </p:nvGraphicFramePr>
        <p:xfrm>
          <a:off x="544051" y="3428508"/>
          <a:ext cx="1032878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21" name="Title 1">
            <a:extLst>
              <a:ext uri="{FF2B5EF4-FFF2-40B4-BE49-F238E27FC236}">
                <a16:creationId xmlns:a16="http://schemas.microsoft.com/office/drawing/2014/main" id="{A44ABE0F-F925-93BD-6878-8095AA178BB2}"/>
              </a:ext>
            </a:extLst>
          </p:cNvPr>
          <p:cNvSpPr txBox="1">
            <a:spLocks/>
          </p:cNvSpPr>
          <p:nvPr/>
        </p:nvSpPr>
        <p:spPr>
          <a:xfrm>
            <a:off x="1219359" y="551048"/>
            <a:ext cx="9651619" cy="737425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Delete Direct Identifiers!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1417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62BBCC-062D-E4D0-D7D2-485FE6ADF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F964940-4010-A7AF-10A6-C47FF09F6AC4}"/>
              </a:ext>
            </a:extLst>
          </p:cNvPr>
          <p:cNvSpPr/>
          <p:nvPr/>
        </p:nvSpPr>
        <p:spPr>
          <a:xfrm>
            <a:off x="8699954" y="4835763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AA89772B-098A-B7A0-EC5B-E20DEC147A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3777944"/>
              </p:ext>
            </p:extLst>
          </p:nvPr>
        </p:nvGraphicFramePr>
        <p:xfrm>
          <a:off x="2852260" y="3428508"/>
          <a:ext cx="801871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0C6267E0-D8F6-9AA7-3418-77CBFF2DB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737425"/>
          </a:xfrm>
        </p:spPr>
        <p:txBody>
          <a:bodyPr/>
          <a:lstStyle/>
          <a:p>
            <a:r>
              <a:rPr lang="en-US" dirty="0"/>
              <a:t>Delete Direct Identifiers!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975F75B-370B-83D0-A741-823239DC1982}"/>
              </a:ext>
            </a:extLst>
          </p:cNvPr>
          <p:cNvCxnSpPr>
            <a:cxnSpLocks/>
          </p:cNvCxnSpPr>
          <p:nvPr/>
        </p:nvCxnSpPr>
        <p:spPr>
          <a:xfrm flipH="1">
            <a:off x="3618250" y="2929733"/>
            <a:ext cx="206205" cy="39509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21B74A-339D-9776-0284-7A4B4F275F97}"/>
              </a:ext>
            </a:extLst>
          </p:cNvPr>
          <p:cNvCxnSpPr>
            <a:cxnSpLocks/>
          </p:cNvCxnSpPr>
          <p:nvPr/>
        </p:nvCxnSpPr>
        <p:spPr>
          <a:xfrm flipH="1">
            <a:off x="4395895" y="2937231"/>
            <a:ext cx="157978" cy="39509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5510E45-3E6A-7A26-5A19-6E0FCFBBF137}"/>
              </a:ext>
            </a:extLst>
          </p:cNvPr>
          <p:cNvCxnSpPr>
            <a:cxnSpLocks/>
          </p:cNvCxnSpPr>
          <p:nvPr/>
        </p:nvCxnSpPr>
        <p:spPr>
          <a:xfrm>
            <a:off x="5385195" y="2937231"/>
            <a:ext cx="87644" cy="39509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E393A65-53C7-336E-D348-23428EC7E737}"/>
              </a:ext>
            </a:extLst>
          </p:cNvPr>
          <p:cNvCxnSpPr>
            <a:cxnSpLocks/>
          </p:cNvCxnSpPr>
          <p:nvPr/>
        </p:nvCxnSpPr>
        <p:spPr>
          <a:xfrm>
            <a:off x="6197568" y="2929897"/>
            <a:ext cx="247141" cy="38743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8681B07-9E7D-EC10-FDF5-6F3C3EF7C465}"/>
              </a:ext>
            </a:extLst>
          </p:cNvPr>
          <p:cNvSpPr/>
          <p:nvPr/>
        </p:nvSpPr>
        <p:spPr>
          <a:xfrm>
            <a:off x="3643853" y="1970360"/>
            <a:ext cx="2785217" cy="85153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noProof="0" dirty="0"/>
              <a:t>Quasi-identifiers</a:t>
            </a:r>
          </a:p>
          <a:p>
            <a:pPr algn="ctr"/>
            <a:r>
              <a:rPr lang="en-US" sz="2400" noProof="0" dirty="0"/>
              <a:t>(key variables)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695EEC-FE8B-074C-D828-4C509B4992E6}"/>
              </a:ext>
            </a:extLst>
          </p:cNvPr>
          <p:cNvSpPr/>
          <p:nvPr/>
        </p:nvSpPr>
        <p:spPr>
          <a:xfrm>
            <a:off x="2875460" y="3445331"/>
            <a:ext cx="4664282" cy="295172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84C076-2D0D-9078-3578-E0C5315EF567}"/>
              </a:ext>
            </a:extLst>
          </p:cNvPr>
          <p:cNvSpPr/>
          <p:nvPr/>
        </p:nvSpPr>
        <p:spPr>
          <a:xfrm>
            <a:off x="7409205" y="1380934"/>
            <a:ext cx="3819970" cy="85154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Now, only the key variables can be used for identity disclosure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A30C5C9-80FB-6CB6-D3AF-CC75ACDAFA4C}"/>
              </a:ext>
            </a:extLst>
          </p:cNvPr>
          <p:cNvCxnSpPr>
            <a:cxnSpLocks/>
          </p:cNvCxnSpPr>
          <p:nvPr/>
        </p:nvCxnSpPr>
        <p:spPr>
          <a:xfrm flipH="1">
            <a:off x="6549697" y="1970360"/>
            <a:ext cx="714228" cy="292623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42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A54EC-ADA1-4E45-218B-FBEE79484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7C1F1985-7801-8E0A-58BF-BA8690254D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9600" dirty="0"/>
              <a:t>Risk Measures</a:t>
            </a:r>
            <a:endParaRPr lang="en-US" sz="9600" noProof="0" dirty="0"/>
          </a:p>
        </p:txBody>
      </p:sp>
    </p:spTree>
    <p:extLst>
      <p:ext uri="{BB962C8B-B14F-4D97-AF65-F5344CB8AC3E}">
        <p14:creationId xmlns:p14="http://schemas.microsoft.com/office/powerpoint/2010/main" val="925371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986667-DDEA-EECE-595D-035DDF02C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7ECD875-CE3A-2D58-29AD-6D93A4AC166A}"/>
              </a:ext>
            </a:extLst>
          </p:cNvPr>
          <p:cNvSpPr/>
          <p:nvPr/>
        </p:nvSpPr>
        <p:spPr>
          <a:xfrm>
            <a:off x="9037983" y="5234576"/>
            <a:ext cx="2941982" cy="160351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17A716C8-25E3-C4A2-924B-4746A1938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871" y="547735"/>
            <a:ext cx="9651619" cy="637672"/>
          </a:xfrm>
        </p:spPr>
        <p:txBody>
          <a:bodyPr>
            <a:normAutofit fontScale="90000"/>
          </a:bodyPr>
          <a:lstStyle/>
          <a:p>
            <a:r>
              <a:rPr lang="en-US" noProof="0" dirty="0"/>
              <a:t>SDC Theory Guide	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15D7BE2C-999E-D746-DEF5-F683B5559CC0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1013871" y="1185407"/>
            <a:ext cx="10164258" cy="51651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53180F-3DCF-54F3-999D-954CE128F1AB}"/>
              </a:ext>
            </a:extLst>
          </p:cNvPr>
          <p:cNvSpPr txBox="1"/>
          <p:nvPr/>
        </p:nvSpPr>
        <p:spPr>
          <a:xfrm>
            <a:off x="1013871" y="6471222"/>
            <a:ext cx="385638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Screenshot from https://</a:t>
            </a:r>
            <a:r>
              <a:rPr lang="en-US" sz="1000" dirty="0" err="1"/>
              <a:t>sdctheory.readthedocs.io</a:t>
            </a:r>
            <a:r>
              <a:rPr lang="en-US" sz="1000" dirty="0"/>
              <a:t>/</a:t>
            </a:r>
            <a:r>
              <a:rPr lang="en-US" sz="1000" dirty="0" err="1"/>
              <a:t>en</a:t>
            </a:r>
            <a:r>
              <a:rPr lang="en-US" sz="1000" dirty="0"/>
              <a:t>/latest/</a:t>
            </a:r>
          </a:p>
        </p:txBody>
      </p:sp>
    </p:spTree>
    <p:extLst>
      <p:ext uri="{BB962C8B-B14F-4D97-AF65-F5344CB8AC3E}">
        <p14:creationId xmlns:p14="http://schemas.microsoft.com/office/powerpoint/2010/main" val="436059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0C577-4CC5-9541-21F1-544757544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B77276A2-E35E-84E2-21AB-5F38F9DED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551048"/>
            <a:ext cx="11430000" cy="922152"/>
          </a:xfrm>
        </p:spPr>
        <p:txBody>
          <a:bodyPr/>
          <a:lstStyle/>
          <a:p>
            <a:r>
              <a:rPr lang="en-US" dirty="0"/>
              <a:t>Statistical Disclosure Control (SDC) for Microdata</a:t>
            </a:r>
            <a:endParaRPr lang="en-US" noProof="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86B6838-2CD7-D05A-7E00-39FA4C6D1E94}"/>
              </a:ext>
            </a:extLst>
          </p:cNvPr>
          <p:cNvSpPr/>
          <p:nvPr/>
        </p:nvSpPr>
        <p:spPr>
          <a:xfrm>
            <a:off x="4630766" y="1862176"/>
            <a:ext cx="2930469" cy="6986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Apply</a:t>
            </a:r>
          </a:p>
          <a:p>
            <a:pPr algn="ctr"/>
            <a:r>
              <a:rPr lang="en-US" sz="1800" noProof="0" dirty="0"/>
              <a:t>Anonymization Methods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BF223A-F419-AD6F-6431-4490C5E61514}"/>
              </a:ext>
            </a:extLst>
          </p:cNvPr>
          <p:cNvSpPr/>
          <p:nvPr/>
        </p:nvSpPr>
        <p:spPr>
          <a:xfrm>
            <a:off x="3301968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Risk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83CF33E7-F957-1049-6A57-B396B9B493C0}"/>
              </a:ext>
            </a:extLst>
          </p:cNvPr>
          <p:cNvSpPr/>
          <p:nvPr/>
        </p:nvSpPr>
        <p:spPr>
          <a:xfrm>
            <a:off x="4693505" y="2749133"/>
            <a:ext cx="2804988" cy="2245640"/>
          </a:xfrm>
          <a:prstGeom prst="triangl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96CB1FA-9708-80F3-F7D5-FCDCD6439E85}"/>
              </a:ext>
            </a:extLst>
          </p:cNvPr>
          <p:cNvSpPr/>
          <p:nvPr/>
        </p:nvSpPr>
        <p:spPr>
          <a:xfrm>
            <a:off x="7611449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Utility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44F630F-3C97-EEE8-86C6-89C77DF4F8C6}"/>
              </a:ext>
            </a:extLst>
          </p:cNvPr>
          <p:cNvCxnSpPr/>
          <p:nvPr/>
        </p:nvCxnSpPr>
        <p:spPr>
          <a:xfrm>
            <a:off x="2363893" y="4104641"/>
            <a:ext cx="724747" cy="819573"/>
          </a:xfrm>
          <a:prstGeom prst="straightConnector1">
            <a:avLst/>
          </a:prstGeom>
          <a:ln w="1270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010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731C8-CCB3-861A-9015-75CB6E8E6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37F33-4093-5DB4-9947-BAA707966560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00274B53-1B98-7B76-6E7C-842B6B593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175" y="551048"/>
            <a:ext cx="10961649" cy="733543"/>
          </a:xfrm>
        </p:spPr>
        <p:txBody>
          <a:bodyPr/>
          <a:lstStyle/>
          <a:p>
            <a:r>
              <a:rPr lang="en-US" dirty="0"/>
              <a:t>Sample Frequency </a:t>
            </a:r>
            <a:r>
              <a:rPr lang="en-US" dirty="0" err="1"/>
              <a:t>f</a:t>
            </a:r>
            <a:r>
              <a:rPr lang="en-US" baseline="-25000" dirty="0" err="1"/>
              <a:t>k</a:t>
            </a:r>
            <a:endParaRPr lang="en-US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4280418B-82E2-D5F4-9ABF-023DEE03140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5158" y="1456381"/>
            <a:ext cx="8928778" cy="17062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Consider each combination k of key variables:</a:t>
            </a:r>
          </a:p>
          <a:p>
            <a:pPr>
              <a:lnSpc>
                <a:spcPct val="100000"/>
              </a:lnSpc>
            </a:pPr>
            <a:r>
              <a:rPr lang="en-US" dirty="0"/>
              <a:t>Each such combination is called a key</a:t>
            </a:r>
          </a:p>
          <a:p>
            <a:pPr>
              <a:lnSpc>
                <a:spcPct val="100000"/>
              </a:lnSpc>
            </a:pPr>
            <a:r>
              <a:rPr lang="en-US" dirty="0"/>
              <a:t>Let </a:t>
            </a:r>
            <a:r>
              <a:rPr lang="en-US" dirty="0" err="1"/>
              <a:t>f</a:t>
            </a:r>
            <a:r>
              <a:rPr lang="en-US" baseline="-25000" dirty="0" err="1"/>
              <a:t>k</a:t>
            </a:r>
            <a:r>
              <a:rPr lang="en-US" baseline="-25000" dirty="0"/>
              <a:t> </a:t>
            </a:r>
            <a:r>
              <a:rPr lang="en-US" dirty="0"/>
              <a:t>be the number of units in sample with a key = k</a:t>
            </a:r>
            <a:endParaRPr lang="en-US" noProof="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048BAAD-F5CC-8451-D201-4DE785CA4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700695"/>
              </p:ext>
            </p:extLst>
          </p:nvPr>
        </p:nvGraphicFramePr>
        <p:xfrm>
          <a:off x="739857" y="3557240"/>
          <a:ext cx="2989834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4738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4449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61A66C4-1088-1394-24F1-EF800F0130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55883"/>
              </p:ext>
            </p:extLst>
          </p:nvPr>
        </p:nvGraphicFramePr>
        <p:xfrm>
          <a:off x="7322897" y="3557240"/>
          <a:ext cx="2989834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4738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4449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C8FAE7-E8F3-0F07-C6A2-411D53E5C5EF}"/>
              </a:ext>
            </a:extLst>
          </p:cNvPr>
          <p:cNvCxnSpPr>
            <a:cxnSpLocks/>
          </p:cNvCxnSpPr>
          <p:nvPr/>
        </p:nvCxnSpPr>
        <p:spPr>
          <a:xfrm>
            <a:off x="4643985" y="5056161"/>
            <a:ext cx="1812725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C887BBF-4308-8D8B-580C-4DADA80FE179}"/>
              </a:ext>
            </a:extLst>
          </p:cNvPr>
          <p:cNvSpPr/>
          <p:nvPr/>
        </p:nvSpPr>
        <p:spPr>
          <a:xfrm>
            <a:off x="4869104" y="4402688"/>
            <a:ext cx="113172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Recode</a:t>
            </a:r>
            <a:endParaRPr lang="en-US" sz="1800" noProof="0" dirty="0"/>
          </a:p>
        </p:txBody>
      </p:sp>
      <p:sp>
        <p:nvSpPr>
          <p:cNvPr id="16" name="Plassholder for innhold 4">
            <a:extLst>
              <a:ext uri="{FF2B5EF4-FFF2-40B4-BE49-F238E27FC236}">
                <a16:creationId xmlns:a16="http://schemas.microsoft.com/office/drawing/2014/main" id="{603D2B9B-8918-4FF8-84F9-9235FFBE0759}"/>
              </a:ext>
            </a:extLst>
          </p:cNvPr>
          <p:cNvSpPr txBox="1">
            <a:spLocks/>
          </p:cNvSpPr>
          <p:nvPr/>
        </p:nvSpPr>
        <p:spPr>
          <a:xfrm>
            <a:off x="2336179" y="2299734"/>
            <a:ext cx="7519639" cy="7229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Occupation: </a:t>
            </a:r>
            <a:r>
              <a:rPr lang="en-US" dirty="0"/>
              <a:t>{Professor, Researcher} → Academic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1A8966-F543-98C6-6747-513F72EA9B68}"/>
              </a:ext>
            </a:extLst>
          </p:cNvPr>
          <p:cNvSpPr/>
          <p:nvPr/>
        </p:nvSpPr>
        <p:spPr>
          <a:xfrm>
            <a:off x="739858" y="3933173"/>
            <a:ext cx="2989834" cy="3757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359498-39A9-43F8-BF6B-C4002C297188}"/>
              </a:ext>
            </a:extLst>
          </p:cNvPr>
          <p:cNvSpPr/>
          <p:nvPr/>
        </p:nvSpPr>
        <p:spPr>
          <a:xfrm>
            <a:off x="739857" y="4309106"/>
            <a:ext cx="2989841" cy="3757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960AF5E-6763-97F8-EF52-5622CEECFB91}"/>
              </a:ext>
            </a:extLst>
          </p:cNvPr>
          <p:cNvSpPr/>
          <p:nvPr/>
        </p:nvSpPr>
        <p:spPr>
          <a:xfrm>
            <a:off x="739857" y="5057306"/>
            <a:ext cx="2989834" cy="3757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9BC9F18-E85B-4315-C3D5-BD076E80BB66}"/>
              </a:ext>
            </a:extLst>
          </p:cNvPr>
          <p:cNvSpPr/>
          <p:nvPr/>
        </p:nvSpPr>
        <p:spPr>
          <a:xfrm>
            <a:off x="739846" y="6167045"/>
            <a:ext cx="2989834" cy="3757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B30B004-B20E-DBD6-A442-1D0DC5019D6A}"/>
              </a:ext>
            </a:extLst>
          </p:cNvPr>
          <p:cNvSpPr/>
          <p:nvPr/>
        </p:nvSpPr>
        <p:spPr>
          <a:xfrm>
            <a:off x="739846" y="4680381"/>
            <a:ext cx="2989842" cy="3757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4E8C1E7-8AD8-4EED-E153-89A757796FEF}"/>
              </a:ext>
            </a:extLst>
          </p:cNvPr>
          <p:cNvSpPr/>
          <p:nvPr/>
        </p:nvSpPr>
        <p:spPr>
          <a:xfrm>
            <a:off x="739845" y="5426597"/>
            <a:ext cx="2989834" cy="3757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F2252B9-FC01-A31F-F94F-F2007AEACAA4}"/>
              </a:ext>
            </a:extLst>
          </p:cNvPr>
          <p:cNvSpPr/>
          <p:nvPr/>
        </p:nvSpPr>
        <p:spPr>
          <a:xfrm>
            <a:off x="739846" y="5803522"/>
            <a:ext cx="2989834" cy="3757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5493A66-BE5E-EA3E-304B-6D91502FA502}"/>
              </a:ext>
            </a:extLst>
          </p:cNvPr>
          <p:cNvSpPr/>
          <p:nvPr/>
        </p:nvSpPr>
        <p:spPr>
          <a:xfrm>
            <a:off x="7322897" y="3933173"/>
            <a:ext cx="2989834" cy="3757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0E71AB1-9F34-CFC3-04B7-E7FAFE7D0806}"/>
              </a:ext>
            </a:extLst>
          </p:cNvPr>
          <p:cNvSpPr/>
          <p:nvPr/>
        </p:nvSpPr>
        <p:spPr>
          <a:xfrm>
            <a:off x="7322884" y="5426597"/>
            <a:ext cx="2989834" cy="3757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409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13" grpId="0" animBg="1"/>
      <p:bldP spid="16" grpId="0"/>
      <p:bldP spid="17" grpId="0" animBg="1"/>
      <p:bldP spid="17" grpId="2" animBg="1"/>
      <p:bldP spid="17" grpId="3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2" grpId="2" animBg="1"/>
      <p:bldP spid="23" grpId="0" animBg="1"/>
      <p:bldP spid="23" grpId="1" animBg="1"/>
      <p:bldP spid="32" grpId="0" animBg="1"/>
      <p:bldP spid="3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321436-6D91-59EB-D5A5-08643E26D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4BCB10F3-B74D-BD9B-0448-4FF8C4C73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773550"/>
          </a:xfrm>
        </p:spPr>
        <p:txBody>
          <a:bodyPr>
            <a:normAutofit/>
          </a:bodyPr>
          <a:lstStyle/>
          <a:p>
            <a:r>
              <a:rPr lang="en-US" dirty="0"/>
              <a:t>Risk Measure: k-anonymity</a:t>
            </a:r>
            <a:r>
              <a:rPr lang="en-US" noProof="0" dirty="0"/>
              <a:t>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Plassholder for innhold 4">
                <a:extLst>
                  <a:ext uri="{FF2B5EF4-FFF2-40B4-BE49-F238E27FC236}">
                    <a16:creationId xmlns:a16="http://schemas.microsoft.com/office/drawing/2014/main" id="{C03726C6-4C7F-BE52-45C4-05990B62743B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1219359" y="1862176"/>
                <a:ext cx="10044386" cy="3978862"/>
              </a:xfrm>
            </p:spPr>
            <p:txBody>
              <a:bodyPr/>
              <a:lstStyle/>
              <a:p>
                <a:r>
                  <a:rPr lang="en-US" dirty="0"/>
                  <a:t>In general, higher values of </a:t>
                </a:r>
                <a:r>
                  <a:rPr lang="en-US" dirty="0" err="1"/>
                  <a:t>f</a:t>
                </a:r>
                <a:r>
                  <a:rPr lang="en-US" baseline="-25000" dirty="0" err="1"/>
                  <a:t>k</a:t>
                </a:r>
                <a:r>
                  <a:rPr lang="en-US" dirty="0"/>
                  <a:t> gives better protection</a:t>
                </a:r>
              </a:p>
              <a:p>
                <a:pPr marL="0" indent="0">
                  <a:buNone/>
                </a:pPr>
                <a:endParaRPr lang="en-US" noProof="0" dirty="0"/>
              </a:p>
              <a:p>
                <a:r>
                  <a:rPr lang="en-US" dirty="0"/>
                  <a:t>A record </a:t>
                </a:r>
                <a:r>
                  <a:rPr lang="en-US" b="1" dirty="0"/>
                  <a:t>satisfies</a:t>
                </a:r>
                <a:r>
                  <a:rPr lang="en-US" dirty="0"/>
                  <a:t> k-anonymity if </a:t>
                </a:r>
                <a:r>
                  <a:rPr lang="en-US" dirty="0" err="1"/>
                  <a:t>f</a:t>
                </a:r>
                <a:r>
                  <a:rPr lang="en-US" baseline="-25000" dirty="0" err="1"/>
                  <a:t>k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dirty="0"/>
                  <a:t> k</a:t>
                </a:r>
              </a:p>
              <a:p>
                <a:r>
                  <a:rPr lang="en-US" noProof="0" dirty="0"/>
                  <a:t>A record </a:t>
                </a:r>
                <a:r>
                  <a:rPr lang="en-US" b="1" noProof="0" dirty="0"/>
                  <a:t>violates</a:t>
                </a:r>
                <a:r>
                  <a:rPr lang="en-US" noProof="0" dirty="0"/>
                  <a:t> k-anonymity if </a:t>
                </a:r>
                <a:r>
                  <a:rPr lang="en-US" noProof="0" dirty="0" err="1"/>
                  <a:t>f</a:t>
                </a:r>
                <a:r>
                  <a:rPr lang="en-US" baseline="-25000" noProof="0" dirty="0" err="1"/>
                  <a:t>k</a:t>
                </a:r>
                <a:r>
                  <a:rPr lang="en-US" noProof="0" dirty="0"/>
                  <a:t> </a:t>
                </a:r>
                <a14:m>
                  <m:oMath xmlns:m="http://schemas.openxmlformats.org/officeDocument/2006/math">
                    <m:r>
                      <a:rPr lang="en-US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</m:oMath>
                </a14:m>
                <a:r>
                  <a:rPr lang="en-US" noProof="0" dirty="0"/>
                  <a:t> k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noProof="0" dirty="0"/>
                  <a:t>A </a:t>
                </a:r>
                <a:r>
                  <a:rPr lang="en-US" b="1" noProof="0" dirty="0"/>
                  <a:t>dataset</a:t>
                </a:r>
                <a:r>
                  <a:rPr lang="en-US" noProof="0" dirty="0"/>
                  <a:t> satisfies k-anonymity if all records satisfies k-anonymity</a:t>
                </a:r>
                <a:endParaRPr lang="en-US" dirty="0"/>
              </a:p>
            </p:txBody>
          </p:sp>
        </mc:Choice>
        <mc:Fallback xmlns="">
          <p:sp>
            <p:nvSpPr>
              <p:cNvPr id="5" name="Plassholder for innhold 4">
                <a:extLst>
                  <a:ext uri="{FF2B5EF4-FFF2-40B4-BE49-F238E27FC236}">
                    <a16:creationId xmlns:a16="http://schemas.microsoft.com/office/drawing/2014/main" id="{C03726C6-4C7F-BE52-45C4-05990B6274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1219359" y="1862176"/>
                <a:ext cx="10044386" cy="3978862"/>
              </a:xfrm>
              <a:blipFill>
                <a:blip r:embed="rId2"/>
                <a:stretch>
                  <a:fillRect l="-884" b="-15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56666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8D35D-826A-FF21-C960-B5003DCC0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C8AD820-F1E7-63B9-488C-E735D79C6884}"/>
              </a:ext>
            </a:extLst>
          </p:cNvPr>
          <p:cNvSpPr/>
          <p:nvPr/>
        </p:nvSpPr>
        <p:spPr>
          <a:xfrm>
            <a:off x="8598095" y="4838077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86E5FF7D-89DD-5474-A924-8E0B56B8433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832" y="4834608"/>
            <a:ext cx="3771900" cy="2536810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Number of records violating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2-anonymity: 0 (0.000%)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3-anonymity: 4 (57.143%)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5-anonymity: 7 (100.000%)</a:t>
            </a:r>
            <a:endParaRPr lang="en-US" sz="1800" noProof="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96EDE43-B20A-7C29-47F8-199D4688EA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602873"/>
              </p:ext>
            </p:extLst>
          </p:nvPr>
        </p:nvGraphicFramePr>
        <p:xfrm>
          <a:off x="1619844" y="1485670"/>
          <a:ext cx="249967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81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862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611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6629046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75A8B8A-523D-AA42-35FF-8218A3B464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1297842"/>
              </p:ext>
            </p:extLst>
          </p:nvPr>
        </p:nvGraphicFramePr>
        <p:xfrm>
          <a:off x="8072478" y="1485785"/>
          <a:ext cx="249967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3029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2392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5828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0782235"/>
                  </a:ext>
                </a:extLst>
              </a:tr>
            </a:tbl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6AFD3D2-5425-F9E0-0FCE-0B426D7D9F68}"/>
              </a:ext>
            </a:extLst>
          </p:cNvPr>
          <p:cNvCxnSpPr>
            <a:cxnSpLocks/>
          </p:cNvCxnSpPr>
          <p:nvPr/>
        </p:nvCxnSpPr>
        <p:spPr>
          <a:xfrm>
            <a:off x="5232446" y="3180323"/>
            <a:ext cx="1812725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6332EC3-36C2-D13E-42DD-9CE15243D9C2}"/>
              </a:ext>
            </a:extLst>
          </p:cNvPr>
          <p:cNvSpPr/>
          <p:nvPr/>
        </p:nvSpPr>
        <p:spPr>
          <a:xfrm>
            <a:off x="5530136" y="2526850"/>
            <a:ext cx="113172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Recode</a:t>
            </a:r>
            <a:endParaRPr lang="en-US" sz="1800" noProof="0" dirty="0"/>
          </a:p>
        </p:txBody>
      </p:sp>
      <p:sp>
        <p:nvSpPr>
          <p:cNvPr id="14" name="Plassholder for innhold 4">
            <a:extLst>
              <a:ext uri="{FF2B5EF4-FFF2-40B4-BE49-F238E27FC236}">
                <a16:creationId xmlns:a16="http://schemas.microsoft.com/office/drawing/2014/main" id="{50EC73B5-9A6B-E4B0-D479-D5B79D2A49A6}"/>
              </a:ext>
            </a:extLst>
          </p:cNvPr>
          <p:cNvSpPr txBox="1">
            <a:spLocks/>
          </p:cNvSpPr>
          <p:nvPr/>
        </p:nvSpPr>
        <p:spPr>
          <a:xfrm>
            <a:off x="7804924" y="4834608"/>
            <a:ext cx="3771900" cy="25368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Number of records violating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2-anonymity: 0 (0.000%)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3-anonymity: 0 (0.000%)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5-anonymity: 7 (100.000%)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408A59A-7E1E-1182-07B7-722389082564}"/>
              </a:ext>
            </a:extLst>
          </p:cNvPr>
          <p:cNvCxnSpPr>
            <a:cxnSpLocks/>
          </p:cNvCxnSpPr>
          <p:nvPr/>
        </p:nvCxnSpPr>
        <p:spPr>
          <a:xfrm flipH="1" flipV="1">
            <a:off x="4167850" y="4391156"/>
            <a:ext cx="674868" cy="21278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CA0BDD9F-6027-8645-964E-11E91792AEBB}"/>
              </a:ext>
            </a:extLst>
          </p:cNvPr>
          <p:cNvSpPr/>
          <p:nvPr/>
        </p:nvSpPr>
        <p:spPr>
          <a:xfrm>
            <a:off x="4897492" y="3730461"/>
            <a:ext cx="2627774" cy="47563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Satisfies 2-anonymity</a:t>
            </a:r>
            <a:endParaRPr lang="en-US" sz="1800" noProof="0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3F035693-86AE-6831-B1A2-3702F1CD42D1}"/>
              </a:ext>
            </a:extLst>
          </p:cNvPr>
          <p:cNvSpPr/>
          <p:nvPr/>
        </p:nvSpPr>
        <p:spPr>
          <a:xfrm>
            <a:off x="4889763" y="4397782"/>
            <a:ext cx="2627774" cy="47563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Violates 3-anonymity</a:t>
            </a:r>
            <a:endParaRPr lang="en-US" sz="1800" noProof="0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EB3859B-20E5-0449-7E97-4811049B97AC}"/>
              </a:ext>
            </a:extLst>
          </p:cNvPr>
          <p:cNvCxnSpPr>
            <a:cxnSpLocks/>
          </p:cNvCxnSpPr>
          <p:nvPr/>
        </p:nvCxnSpPr>
        <p:spPr>
          <a:xfrm flipH="1">
            <a:off x="4169134" y="4068882"/>
            <a:ext cx="673584" cy="137213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9001F9AD-D218-D24F-5061-9F392BD7276F}"/>
              </a:ext>
            </a:extLst>
          </p:cNvPr>
          <p:cNvSpPr/>
          <p:nvPr/>
        </p:nvSpPr>
        <p:spPr>
          <a:xfrm>
            <a:off x="1619844" y="2969030"/>
            <a:ext cx="2493232" cy="148336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00B3717-E7EF-4744-F0E6-756A528DDFEB}"/>
              </a:ext>
            </a:extLst>
          </p:cNvPr>
          <p:cNvSpPr/>
          <p:nvPr/>
        </p:nvSpPr>
        <p:spPr>
          <a:xfrm>
            <a:off x="8080207" y="2969030"/>
            <a:ext cx="2493232" cy="148336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4" name="Tittel 3">
            <a:extLst>
              <a:ext uri="{FF2B5EF4-FFF2-40B4-BE49-F238E27FC236}">
                <a16:creationId xmlns:a16="http://schemas.microsoft.com/office/drawing/2014/main" id="{CBE15DDB-6828-CD4D-C612-7DD9B053B08C}"/>
              </a:ext>
            </a:extLst>
          </p:cNvPr>
          <p:cNvSpPr txBox="1">
            <a:spLocks/>
          </p:cNvSpPr>
          <p:nvPr/>
        </p:nvSpPr>
        <p:spPr>
          <a:xfrm>
            <a:off x="1219359" y="551048"/>
            <a:ext cx="9651619" cy="773550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Risk Measure: k-anonymity — Example	</a:t>
            </a:r>
          </a:p>
        </p:txBody>
      </p:sp>
    </p:spTree>
    <p:extLst>
      <p:ext uri="{BB962C8B-B14F-4D97-AF65-F5344CB8AC3E}">
        <p14:creationId xmlns:p14="http://schemas.microsoft.com/office/powerpoint/2010/main" val="1356289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5" grpId="0" animBg="1"/>
      <p:bldP spid="25" grpId="1" animBg="1"/>
      <p:bldP spid="28" grpId="0" animBg="1"/>
      <p:bldP spid="28" grpId="1" animBg="1"/>
      <p:bldP spid="40" grpId="0" animBg="1"/>
      <p:bldP spid="4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5B26F-EA65-C272-6002-1AA30295B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5CAF35D-EBAC-E822-07FF-CEEEFAF0399D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69A32BB-371E-67B7-35D4-4AB1A6D3D1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9753285"/>
              </p:ext>
            </p:extLst>
          </p:nvPr>
        </p:nvGraphicFramePr>
        <p:xfrm>
          <a:off x="4010717" y="4219587"/>
          <a:ext cx="335051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837">
                  <a:extLst>
                    <a:ext uri="{9D8B030D-6E8A-4147-A177-3AD203B41FA5}">
                      <a16:colId xmlns:a16="http://schemas.microsoft.com/office/drawing/2014/main" val="458868656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2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81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611407"/>
                  </a:ext>
                </a:extLst>
              </a:tr>
            </a:tbl>
          </a:graphicData>
        </a:graphic>
      </p:graphicFrame>
      <p:sp>
        <p:nvSpPr>
          <p:cNvPr id="4" name="Tittel 3">
            <a:extLst>
              <a:ext uri="{FF2B5EF4-FFF2-40B4-BE49-F238E27FC236}">
                <a16:creationId xmlns:a16="http://schemas.microsoft.com/office/drawing/2014/main" id="{E97DDC99-3D48-211C-82FE-384316B29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829" y="183695"/>
            <a:ext cx="10961649" cy="733543"/>
          </a:xfrm>
        </p:spPr>
        <p:txBody>
          <a:bodyPr/>
          <a:lstStyle/>
          <a:p>
            <a:r>
              <a:rPr lang="en-US" dirty="0"/>
              <a:t>Population Frequency </a:t>
            </a:r>
            <a:r>
              <a:rPr lang="en-US" dirty="0" err="1"/>
              <a:t>F</a:t>
            </a:r>
            <a:r>
              <a:rPr lang="en-US" baseline="-25000" dirty="0" err="1"/>
              <a:t>k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9B81474-01CC-29FF-F296-0161DE2187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879404"/>
              </p:ext>
            </p:extLst>
          </p:nvPr>
        </p:nvGraphicFramePr>
        <p:xfrm>
          <a:off x="8808622" y="2365387"/>
          <a:ext cx="3051747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432118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4738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4449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771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9256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5800372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F00BDFEC-2448-5222-2513-8D07811E31EB}"/>
              </a:ext>
            </a:extLst>
          </p:cNvPr>
          <p:cNvSpPr/>
          <p:nvPr/>
        </p:nvSpPr>
        <p:spPr>
          <a:xfrm>
            <a:off x="6986269" y="4224130"/>
            <a:ext cx="372675" cy="222504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B7542E3-D73B-6546-2E68-0E0BFC94F285}"/>
              </a:ext>
            </a:extLst>
          </p:cNvPr>
          <p:cNvSpPr/>
          <p:nvPr/>
        </p:nvSpPr>
        <p:spPr>
          <a:xfrm>
            <a:off x="8912509" y="1831047"/>
            <a:ext cx="2945572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Population (100 records)</a:t>
            </a:r>
            <a:endParaRPr lang="en-US" sz="1800" noProof="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70B8F59-2ABF-7056-37C8-A8C7F649FAD0}"/>
              </a:ext>
            </a:extLst>
          </p:cNvPr>
          <p:cNvSpPr/>
          <p:nvPr/>
        </p:nvSpPr>
        <p:spPr>
          <a:xfrm>
            <a:off x="4578009" y="3698565"/>
            <a:ext cx="2215930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Sample (5 records)</a:t>
            </a:r>
            <a:endParaRPr lang="en-US" sz="1800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7AE4D1-2A9C-B41C-D006-EC1E1D66FDE7}"/>
              </a:ext>
            </a:extLst>
          </p:cNvPr>
          <p:cNvSpPr/>
          <p:nvPr/>
        </p:nvSpPr>
        <p:spPr>
          <a:xfrm>
            <a:off x="11438081" y="2365386"/>
            <a:ext cx="420000" cy="407923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EAB73554-D4ED-43B9-E5EC-7CF90359543E}"/>
                  </a:ext>
                </a:extLst>
              </p:cNvPr>
              <p:cNvSpPr/>
              <p:nvPr/>
            </p:nvSpPr>
            <p:spPr>
              <a:xfrm>
                <a:off x="593189" y="4656372"/>
                <a:ext cx="2793558" cy="1429658"/>
              </a:xfrm>
              <a:prstGeom prst="roundRect">
                <a:avLst/>
              </a:prstGeom>
              <a:solidFill>
                <a:schemeClr val="accent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spcBef>
                    <a:spcPts val="600"/>
                  </a:spcBef>
                </a:pPr>
                <a:r>
                  <a:rPr lang="en-US" sz="1800" dirty="0"/>
                  <a:t>k = {F, Investor}</a:t>
                </a:r>
              </a:p>
              <a:p>
                <a:pPr algn="ctr">
                  <a:spcBef>
                    <a:spcPts val="6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nb-NO" sz="1800" i="1">
                                <a:latin typeface="Cambria Math" panose="02040503050406030204" pitchFamily="18" charset="0"/>
                              </a:rPr>
                              <m:t>F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nb-NO" sz="1800" i="1">
                            <a:latin typeface="Cambria Math" panose="02040503050406030204" pitchFamily="18" charset="0"/>
                          </a:rPr>
                          <m:t>k</m:t>
                        </m:r>
                      </m:sub>
                    </m:sSub>
                    <m:r>
                      <a:rPr lang="nb-NO" sz="1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= 10+20+30 = 60</a:t>
                </a:r>
              </a:p>
              <a:p>
                <a:pPr algn="ctr">
                  <a:spcBef>
                    <a:spcPts val="6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ar-AE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1800" i="1" dirty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ar-AE" sz="1800" i="1" dirty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800" dirty="0"/>
                  <a:t> = 1/60 = 0.016</a:t>
                </a:r>
              </a:p>
            </p:txBody>
          </p:sp>
        </mc:Choice>
        <mc:Fallback xmlns=""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EAB73554-D4ED-43B9-E5EC-7CF9035954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3189" y="4656372"/>
                <a:ext cx="2793558" cy="1429658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D8CDA2E7-CEE3-0702-6F81-B6D022C1127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22440356"/>
                  </p:ext>
                </p:extLst>
              </p:nvPr>
            </p:nvGraphicFramePr>
            <p:xfrm>
              <a:off x="7361232" y="4219587"/>
              <a:ext cx="1115061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32118">
                      <a:extLst>
                        <a:ext uri="{9D8B030D-6E8A-4147-A177-3AD203B41FA5}">
                          <a16:colId xmlns:a16="http://schemas.microsoft.com/office/drawing/2014/main" val="3801870486"/>
                        </a:ext>
                      </a:extLst>
                    </a:gridCol>
                    <a:gridCol w="682943">
                      <a:extLst>
                        <a:ext uri="{9D8B030D-6E8A-4147-A177-3AD203B41FA5}">
                          <a16:colId xmlns:a16="http://schemas.microsoft.com/office/drawing/2014/main" val="291068101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nb-NO" sz="1400" i="1">
                                            <a:latin typeface="Cambria Math" panose="02040503050406030204" pitchFamily="18" charset="0"/>
                                          </a:rPr>
                                          <m:t>F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nb-NO" sz="1400" i="1">
                                        <a:latin typeface="Cambria Math" panose="02040503050406030204" pitchFamily="18" charset="0"/>
                                      </a:rPr>
                                      <m:t>k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400" i="1" dirty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ar-AE" sz="1400" i="1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noProof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7165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188722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416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982635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1.000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378140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0.033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036114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D8CDA2E7-CEE3-0702-6F81-B6D022C1127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22440356"/>
                  </p:ext>
                </p:extLst>
              </p:nvPr>
            </p:nvGraphicFramePr>
            <p:xfrm>
              <a:off x="7361232" y="4219587"/>
              <a:ext cx="1115061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32118">
                      <a:extLst>
                        <a:ext uri="{9D8B030D-6E8A-4147-A177-3AD203B41FA5}">
                          <a16:colId xmlns:a16="http://schemas.microsoft.com/office/drawing/2014/main" val="3801870486"/>
                        </a:ext>
                      </a:extLst>
                    </a:gridCol>
                    <a:gridCol w="682943">
                      <a:extLst>
                        <a:ext uri="{9D8B030D-6E8A-4147-A177-3AD203B41FA5}">
                          <a16:colId xmlns:a16="http://schemas.microsoft.com/office/drawing/2014/main" val="291068101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941" t="-3448" r="-167647" b="-5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3636" t="-3448" r="-3636" b="-5172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37165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188722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416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982635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1.000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378140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0.033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0361140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Plassholder for innhold 4">
                <a:extLst>
                  <a:ext uri="{FF2B5EF4-FFF2-40B4-BE49-F238E27FC236}">
                    <a16:creationId xmlns:a16="http://schemas.microsoft.com/office/drawing/2014/main" id="{B306DBB4-1DCD-BE70-7C92-3C5DAE8BA2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2260" y="996080"/>
                <a:ext cx="7043558" cy="267603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11" indent="-228611" algn="l" defTabSz="914446" rtl="0" eaLnBrk="1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90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rgbClr val="274247"/>
                    </a:solidFill>
                    <a:latin typeface="+mn-lt"/>
                    <a:ea typeface="+mn-ea"/>
                    <a:cs typeface="+mn-cs"/>
                  </a:defRPr>
                </a:lvl1pPr>
                <a:lvl2pPr marL="396079" indent="-144029" algn="l" defTabSz="914446" rtl="0" eaLnBrk="1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600"/>
                  </a:spcAft>
                  <a:buSzPct val="100000"/>
                  <a:buFont typeface="Arial" panose="020B0604020202020204" pitchFamily="34" charset="0"/>
                  <a:buChar char="◦"/>
                  <a:defRPr sz="1800" kern="1200">
                    <a:solidFill>
                      <a:srgbClr val="274247"/>
                    </a:solidFill>
                    <a:latin typeface="+mn-lt"/>
                    <a:ea typeface="+mn-ea"/>
                    <a:cs typeface="+mn-cs"/>
                  </a:defRPr>
                </a:lvl2pPr>
                <a:lvl3pPr marL="522104" indent="-108022" algn="l" defTabSz="914446" rtl="0" eaLnBrk="1" latinLnBrk="0" hangingPunct="1">
                  <a:lnSpc>
                    <a:spcPct val="150000"/>
                  </a:lnSpc>
                  <a:spcBef>
                    <a:spcPts val="300"/>
                  </a:spcBef>
                  <a:spcAft>
                    <a:spcPts val="400"/>
                  </a:spcAft>
                  <a:buFont typeface="Open Sans" panose="020B0606030504020204" pitchFamily="34" charset="0"/>
                  <a:buChar char="­"/>
                  <a:defRPr sz="1400" kern="1200">
                    <a:solidFill>
                      <a:srgbClr val="274247"/>
                    </a:solidFill>
                    <a:latin typeface="+mn-lt"/>
                    <a:ea typeface="+mn-ea"/>
                    <a:cs typeface="+mn-cs"/>
                  </a:defRPr>
                </a:lvl3pPr>
                <a:lvl4pPr marL="666133" indent="-99020" algn="l" defTabSz="914446" rtl="0" eaLnBrk="1" latinLnBrk="0" hangingPunct="1">
                  <a:lnSpc>
                    <a:spcPct val="150000"/>
                  </a:lnSpc>
                  <a:spcBef>
                    <a:spcPts val="250"/>
                  </a:spcBef>
                  <a:buFont typeface="Open Sans" panose="020B0606030504020204" pitchFamily="34" charset="0"/>
                  <a:buChar char="­"/>
                  <a:defRPr sz="1050" kern="1200">
                    <a:solidFill>
                      <a:srgbClr val="274247"/>
                    </a:solidFill>
                    <a:latin typeface="+mn-lt"/>
                    <a:ea typeface="+mn-ea"/>
                    <a:cs typeface="+mn-cs"/>
                  </a:defRPr>
                </a:lvl4pPr>
                <a:lvl5pPr marL="774155" indent="-90018" algn="l" defTabSz="914446" rtl="0" eaLnBrk="1" latinLnBrk="0" hangingPunct="1">
                  <a:lnSpc>
                    <a:spcPct val="150000"/>
                  </a:lnSpc>
                  <a:spcBef>
                    <a:spcPts val="250"/>
                  </a:spcBef>
                  <a:buFont typeface="Open Sans" panose="020B0606030504020204" pitchFamily="34" charset="0"/>
                  <a:buChar char="­"/>
                  <a:defRPr sz="1000" kern="1200">
                    <a:solidFill>
                      <a:srgbClr val="274247"/>
                    </a:solidFill>
                    <a:latin typeface="+mn-lt"/>
                    <a:ea typeface="+mn-ea"/>
                    <a:cs typeface="+mn-cs"/>
                  </a:defRPr>
                </a:lvl5pPr>
                <a:lvl6pPr marL="2514726" indent="-228611" algn="l" defTabSz="914446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948" indent="-228611" algn="l" defTabSz="914446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171" indent="-228611" algn="l" defTabSz="914446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394" indent="-228611" algn="l" defTabSz="914446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00000"/>
                  </a:lnSpc>
                </a:pPr>
                <a:r>
                  <a:rPr lang="en-US" sz="1800" dirty="0"/>
                  <a:t>f</a:t>
                </a:r>
                <a:r>
                  <a:rPr lang="en-US" sz="1800" baseline="-25000" dirty="0" err="1"/>
                  <a:t>k</a:t>
                </a:r>
                <a:r>
                  <a:rPr lang="en-US" sz="1800" dirty="0"/>
                  <a:t>: </a:t>
                </a:r>
                <a:r>
                  <a:rPr lang="en-US" sz="1800" b="1" dirty="0"/>
                  <a:t>sample frequency </a:t>
                </a:r>
                <a:r>
                  <a:rPr lang="en-US" sz="1800" dirty="0"/>
                  <a:t>of k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1800" dirty="0" err="1"/>
                  <a:t>F</a:t>
                </a:r>
                <a:r>
                  <a:rPr lang="en-US" sz="1800" baseline="-25000" dirty="0" err="1"/>
                  <a:t>k</a:t>
                </a:r>
                <a:r>
                  <a:rPr lang="en-US" sz="1800" dirty="0"/>
                  <a:t>: </a:t>
                </a:r>
                <a:r>
                  <a:rPr lang="en-US" sz="1800" b="1" dirty="0"/>
                  <a:t>population frequency </a:t>
                </a:r>
                <a:r>
                  <a:rPr lang="en-US" sz="1800" dirty="0"/>
                  <a:t>of k</a:t>
                </a:r>
              </a:p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nb-NO" sz="1800" i="1">
                                <a:latin typeface="Cambria Math" panose="02040503050406030204" pitchFamily="18" charset="0"/>
                              </a:rPr>
                              <m:t>F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nb-NO" sz="1800" i="1">
                            <a:latin typeface="Cambria Math" panose="02040503050406030204" pitchFamily="18" charset="0"/>
                          </a:rPr>
                          <m:t>k</m:t>
                        </m:r>
                      </m:sub>
                    </m:sSub>
                  </m:oMath>
                </a14:m>
                <a:r>
                  <a:rPr lang="en-US" sz="1800" dirty="0"/>
                  <a:t>: </a:t>
                </a:r>
                <a:r>
                  <a:rPr lang="en-US" sz="1800" b="1" dirty="0"/>
                  <a:t>estimated population frequency</a:t>
                </a:r>
                <a:r>
                  <a:rPr lang="en-US" sz="1800" dirty="0"/>
                  <a:t> of k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1800" dirty="0" err="1"/>
                  <a:t>r</a:t>
                </a:r>
                <a:r>
                  <a:rPr lang="en-US" sz="1800" baseline="-25000" dirty="0" err="1"/>
                  <a:t>k</a:t>
                </a:r>
                <a:r>
                  <a:rPr lang="en-US" sz="1800" dirty="0"/>
                  <a:t>: </a:t>
                </a:r>
                <a:r>
                  <a:rPr lang="en-US" sz="1800" b="1" dirty="0"/>
                  <a:t>individual risk </a:t>
                </a:r>
                <a:r>
                  <a:rPr lang="en-US" sz="1800" dirty="0"/>
                  <a:t>of k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1800" dirty="0" err="1"/>
                  <a:t>F</a:t>
                </a:r>
                <a:r>
                  <a:rPr lang="en-US" sz="1800" baseline="-25000" dirty="0" err="1"/>
                  <a:t>k</a:t>
                </a:r>
                <a:r>
                  <a:rPr lang="en-US" sz="1800" dirty="0"/>
                  <a:t> can be used to calculate risk of disclosure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1200" dirty="0" err="1"/>
                  <a:t>F</a:t>
                </a:r>
                <a:r>
                  <a:rPr lang="en-US" sz="1200" baseline="-25000" dirty="0" err="1"/>
                  <a:t>k</a:t>
                </a:r>
                <a:r>
                  <a:rPr lang="en-US" sz="1200" dirty="0"/>
                  <a:t> is unknown, since only the sample is available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1200" dirty="0"/>
                  <a:t>However, we can </a:t>
                </a:r>
                <a:r>
                  <a:rPr lang="en-US" sz="1200" b="1" dirty="0"/>
                  <a:t>estimate</a:t>
                </a:r>
                <a:r>
                  <a:rPr lang="en-US" sz="1200" dirty="0"/>
                  <a:t> </a:t>
                </a:r>
                <a:r>
                  <a:rPr lang="en-US" sz="1200" dirty="0" err="1"/>
                  <a:t>F</a:t>
                </a:r>
                <a:r>
                  <a:rPr lang="en-US" sz="1200" baseline="-25000" dirty="0" err="1"/>
                  <a:t>k</a:t>
                </a:r>
                <a:r>
                  <a:rPr lang="en-US" sz="1200" dirty="0"/>
                  <a:t> using the sample weights</a:t>
                </a:r>
              </a:p>
              <a:p>
                <a:pPr lvl="1">
                  <a:lnSpc>
                    <a:spcPct val="100000"/>
                  </a:lnSpc>
                </a:pPr>
                <a:endParaRPr lang="en-US" sz="1200" dirty="0"/>
              </a:p>
            </p:txBody>
          </p:sp>
        </mc:Choice>
        <mc:Fallback xmlns="">
          <p:sp>
            <p:nvSpPr>
              <p:cNvPr id="14" name="Plassholder for innhold 4">
                <a:extLst>
                  <a:ext uri="{FF2B5EF4-FFF2-40B4-BE49-F238E27FC236}">
                    <a16:creationId xmlns:a16="http://schemas.microsoft.com/office/drawing/2014/main" id="{B306DBB4-1DCD-BE70-7C92-3C5DAE8BA2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260" y="996080"/>
                <a:ext cx="7043558" cy="2676034"/>
              </a:xfrm>
              <a:prstGeom prst="rect">
                <a:avLst/>
              </a:prstGeom>
              <a:blipFill>
                <a:blip r:embed="rId4"/>
                <a:stretch>
                  <a:fillRect l="-721" t="-9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E4C3D74D-7915-BFAC-02E1-0057F3C513F4}"/>
                  </a:ext>
                </a:extLst>
              </p:cNvPr>
              <p:cNvSpPr/>
              <p:nvPr/>
            </p:nvSpPr>
            <p:spPr>
              <a:xfrm>
                <a:off x="6358816" y="860973"/>
                <a:ext cx="2152131" cy="936138"/>
              </a:xfrm>
              <a:prstGeom prst="roundRect">
                <a:avLst/>
              </a:prstGeom>
              <a:solidFill>
                <a:schemeClr val="accent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ar-AE" sz="1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US" sz="1800" i="1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</m:e>
                          </m:acc>
                        </m:e>
                        <m:sub>
                          <m:r>
                            <m:rPr>
                              <m:sty m:val="p"/>
                            </m:rPr>
                            <a:rPr lang="en-US" sz="1800" i="1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ar-AE" sz="1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ar-AE" sz="1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  <m:brk m:alnAt="23"/>
                            </m:rPr>
                            <a:rPr lang="en-US" sz="1800" i="1">
                              <a:latin typeface="Cambria Math" panose="02040503050406030204" pitchFamily="18" charset="0"/>
                            </a:rPr>
                            <m:t>k</m:t>
                          </m:r>
                          <m:r>
                            <m:rPr>
                              <m:sty m:val="p"/>
                            </m:rPr>
                            <a:rPr lang="en-US" sz="1800" i="1">
                              <a:latin typeface="Cambria Math" panose="02040503050406030204" pitchFamily="18" charset="0"/>
                            </a:rPr>
                            <m:t>ey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 = </m:t>
                          </m:r>
                          <m:r>
                            <m:rPr>
                              <m:sty m:val="p"/>
                            </m:rPr>
                            <a:rPr lang="en-US" sz="1800" i="1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  <m:sup/>
                        <m:e>
                          <m:r>
                            <m:rPr>
                              <m:sty m:val="p"/>
                            </m:rPr>
                            <a:rPr lang="en-US" sz="1800" i="1">
                              <a:latin typeface="Cambria Math" panose="02040503050406030204" pitchFamily="18" charset="0"/>
                            </a:rPr>
                            <m:t>Weight</m:t>
                          </m:r>
                        </m:e>
                      </m:nary>
                    </m:oMath>
                  </m:oMathPara>
                </a14:m>
                <a:endParaRPr lang="nb-NO" sz="1800" dirty="0"/>
              </a:p>
              <a:p>
                <a:endParaRPr lang="ar-AE" sz="1050" dirty="0"/>
              </a:p>
            </p:txBody>
          </p:sp>
        </mc:Choice>
        <mc:Fallback xmlns=""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E4C3D74D-7915-BFAC-02E1-0057F3C513F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8816" y="860973"/>
                <a:ext cx="2152131" cy="936138"/>
              </a:xfrm>
              <a:prstGeom prst="roundRect">
                <a:avLst/>
              </a:prstGeom>
              <a:blipFill>
                <a:blip r:embed="rId5"/>
                <a:stretch>
                  <a:fillRect l="-1754" t="-90789" b="-1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3972B219-B496-7977-ACF5-DC959A272A93}"/>
                  </a:ext>
                </a:extLst>
              </p:cNvPr>
              <p:cNvSpPr/>
              <p:nvPr/>
            </p:nvSpPr>
            <p:spPr>
              <a:xfrm>
                <a:off x="6358816" y="1937657"/>
                <a:ext cx="1153195" cy="790164"/>
              </a:xfrm>
              <a:prstGeom prst="roundRect">
                <a:avLst/>
              </a:prstGeom>
              <a:solidFill>
                <a:schemeClr val="accent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sz="18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1800" i="1" dirty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ar-AE" sz="1800" i="1" dirty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ar-AE" sz="1800" i="1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sz="1800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sz="1800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ar-AE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ar-AE" sz="1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F</m:t>
                                  </m:r>
                                </m:e>
                              </m:acc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800" i="1">
                                  <a:latin typeface="Cambria Math" panose="02040503050406030204" pitchFamily="18" charset="0"/>
                                </a:rPr>
                                <m:t>k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ar-AE" sz="1800" dirty="0"/>
              </a:p>
            </p:txBody>
          </p:sp>
        </mc:Choice>
        <mc:Fallback xmlns=""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3972B219-B496-7977-ACF5-DC959A272A9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8816" y="1937657"/>
                <a:ext cx="1153195" cy="790164"/>
              </a:xfrm>
              <a:prstGeom prst="round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982AB22-16B4-A9D4-1549-755348E2BAE2}"/>
              </a:ext>
            </a:extLst>
          </p:cNvPr>
          <p:cNvCxnSpPr>
            <a:cxnSpLocks/>
          </p:cNvCxnSpPr>
          <p:nvPr/>
        </p:nvCxnSpPr>
        <p:spPr>
          <a:xfrm flipV="1">
            <a:off x="5273687" y="1494971"/>
            <a:ext cx="996255" cy="442686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84D7C24-DB5A-A50D-7DDB-AF6576827DF2}"/>
              </a:ext>
            </a:extLst>
          </p:cNvPr>
          <p:cNvCxnSpPr>
            <a:cxnSpLocks/>
          </p:cNvCxnSpPr>
          <p:nvPr/>
        </p:nvCxnSpPr>
        <p:spPr>
          <a:xfrm>
            <a:off x="3171371" y="2369025"/>
            <a:ext cx="3098571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4AD6ADBB-313D-35A0-6991-09C04B725EDA}"/>
              </a:ext>
            </a:extLst>
          </p:cNvPr>
          <p:cNvSpPr/>
          <p:nvPr/>
        </p:nvSpPr>
        <p:spPr>
          <a:xfrm>
            <a:off x="4010717" y="4579257"/>
            <a:ext cx="4465575" cy="111760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FE7D889-7A20-2F1A-1A14-795D4EE8ADDD}"/>
              </a:ext>
            </a:extLst>
          </p:cNvPr>
          <p:cNvSpPr/>
          <p:nvPr/>
        </p:nvSpPr>
        <p:spPr>
          <a:xfrm>
            <a:off x="4010717" y="5700912"/>
            <a:ext cx="4465575" cy="39367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2B0DC9D-26CB-7B88-D139-4F86BFA8C501}"/>
              </a:ext>
            </a:extLst>
          </p:cNvPr>
          <p:cNvSpPr/>
          <p:nvPr/>
        </p:nvSpPr>
        <p:spPr>
          <a:xfrm>
            <a:off x="4008429" y="4579257"/>
            <a:ext cx="830284" cy="111711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3" name="Plassholder for innhold 4">
            <a:extLst>
              <a:ext uri="{FF2B5EF4-FFF2-40B4-BE49-F238E27FC236}">
                <a16:creationId xmlns:a16="http://schemas.microsoft.com/office/drawing/2014/main" id="{285BC76F-159E-9FD2-E980-023B9242236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76014" y="2702947"/>
            <a:ext cx="2979352" cy="393673"/>
          </a:xfrm>
        </p:spPr>
        <p:txBody>
          <a:bodyPr/>
          <a:lstStyle/>
          <a:p>
            <a:pPr marL="0" indent="0">
              <a:buNone/>
            </a:pPr>
            <a:r>
              <a:rPr lang="en-US" sz="1200" noProof="0" dirty="0"/>
              <a:t>(more sophisticated risk formulas exist)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D83930-63C0-8419-6F2D-36612901CB5A}"/>
              </a:ext>
            </a:extLst>
          </p:cNvPr>
          <p:cNvSpPr/>
          <p:nvPr/>
        </p:nvSpPr>
        <p:spPr>
          <a:xfrm>
            <a:off x="8806334" y="5696635"/>
            <a:ext cx="3051747" cy="39367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0E7637-4EDE-803D-C34E-8C32017D0643}"/>
              </a:ext>
            </a:extLst>
          </p:cNvPr>
          <p:cNvSpPr/>
          <p:nvPr/>
        </p:nvSpPr>
        <p:spPr>
          <a:xfrm>
            <a:off x="3831772" y="3536256"/>
            <a:ext cx="3759200" cy="305321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368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2" grpId="0" animBg="1"/>
      <p:bldP spid="12" grpId="1" animBg="1"/>
      <p:bldP spid="3" grpId="0" animBg="1"/>
      <p:bldP spid="20" grpId="0" animBg="1"/>
      <p:bldP spid="21" grpId="0" animBg="1"/>
      <p:bldP spid="40" grpId="2" animBg="1"/>
      <p:bldP spid="40" grpId="3" animBg="1"/>
      <p:bldP spid="41" grpId="0" animBg="1"/>
      <p:bldP spid="42" grpId="1" animBg="1"/>
      <p:bldP spid="42" grpId="2" animBg="1"/>
      <p:bldP spid="43" grpId="0" build="p"/>
      <p:bldP spid="43" grpId="1" build="p"/>
      <p:bldP spid="5" grpId="0" animBg="1"/>
      <p:bldP spid="7" grpId="0" animBg="1"/>
      <p:bldP spid="7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48530-C16D-F0F4-D1C3-9EA8B5D99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7428F62-5F33-AC59-5774-F461552D13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506003"/>
              </p:ext>
            </p:extLst>
          </p:nvPr>
        </p:nvGraphicFramePr>
        <p:xfrm>
          <a:off x="6762902" y="2775487"/>
          <a:ext cx="335051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837">
                  <a:extLst>
                    <a:ext uri="{9D8B030D-6E8A-4147-A177-3AD203B41FA5}">
                      <a16:colId xmlns:a16="http://schemas.microsoft.com/office/drawing/2014/main" val="458868656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263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81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611407"/>
                  </a:ext>
                </a:extLst>
              </a:tr>
            </a:tbl>
          </a:graphicData>
        </a:graphic>
      </p:graphicFrame>
      <p:sp>
        <p:nvSpPr>
          <p:cNvPr id="4" name="Tittel 3">
            <a:extLst>
              <a:ext uri="{FF2B5EF4-FFF2-40B4-BE49-F238E27FC236}">
                <a16:creationId xmlns:a16="http://schemas.microsoft.com/office/drawing/2014/main" id="{58050595-73A0-6BEE-C0C4-9FFF25F75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801" y="423094"/>
            <a:ext cx="10961649" cy="733543"/>
          </a:xfrm>
        </p:spPr>
        <p:txBody>
          <a:bodyPr/>
          <a:lstStyle/>
          <a:p>
            <a:r>
              <a:rPr lang="en-US" dirty="0"/>
              <a:t>Global Risk Measures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569A057-3EC2-493E-2B07-8ADD4234C570}"/>
              </a:ext>
            </a:extLst>
          </p:cNvPr>
          <p:cNvSpPr/>
          <p:nvPr/>
        </p:nvSpPr>
        <p:spPr>
          <a:xfrm>
            <a:off x="7897487" y="2254465"/>
            <a:ext cx="2215930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Sample (5 records)</a:t>
            </a:r>
            <a:endParaRPr lang="en-US" sz="1800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BF8A64ED-E61E-AD86-29C8-49392268141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17256589"/>
                  </p:ext>
                </p:extLst>
              </p:nvPr>
            </p:nvGraphicFramePr>
            <p:xfrm>
              <a:off x="10113417" y="2775487"/>
              <a:ext cx="1115061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32118">
                      <a:extLst>
                        <a:ext uri="{9D8B030D-6E8A-4147-A177-3AD203B41FA5}">
                          <a16:colId xmlns:a16="http://schemas.microsoft.com/office/drawing/2014/main" val="3801870486"/>
                        </a:ext>
                      </a:extLst>
                    </a:gridCol>
                    <a:gridCol w="682943">
                      <a:extLst>
                        <a:ext uri="{9D8B030D-6E8A-4147-A177-3AD203B41FA5}">
                          <a16:colId xmlns:a16="http://schemas.microsoft.com/office/drawing/2014/main" val="291068101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sz="1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nb-NO" sz="1400" i="1">
                                            <a:latin typeface="Cambria Math" panose="02040503050406030204" pitchFamily="18" charset="0"/>
                                          </a:rPr>
                                          <m:t>F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nb-NO" sz="1400" i="1">
                                        <a:latin typeface="Cambria Math" panose="02040503050406030204" pitchFamily="18" charset="0"/>
                                      </a:rPr>
                                      <m:t>k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ar-AE" sz="140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sz="1400" i="1" dirty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ar-AE" sz="1400" i="1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noProof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37165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188722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416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982635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1.000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378140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0.033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036114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BF8A64ED-E61E-AD86-29C8-49392268141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17256589"/>
                  </p:ext>
                </p:extLst>
              </p:nvPr>
            </p:nvGraphicFramePr>
            <p:xfrm>
              <a:off x="10113417" y="2775487"/>
              <a:ext cx="1115061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32118">
                      <a:extLst>
                        <a:ext uri="{9D8B030D-6E8A-4147-A177-3AD203B41FA5}">
                          <a16:colId xmlns:a16="http://schemas.microsoft.com/office/drawing/2014/main" val="3801870486"/>
                        </a:ext>
                      </a:extLst>
                    </a:gridCol>
                    <a:gridCol w="682943">
                      <a:extLst>
                        <a:ext uri="{9D8B030D-6E8A-4147-A177-3AD203B41FA5}">
                          <a16:colId xmlns:a16="http://schemas.microsoft.com/office/drawing/2014/main" val="291068101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941" t="-3448" r="-167647" b="-5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63636" t="-3448" r="-3636" b="-5172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37165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188722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416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60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0.016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982635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noProof="0" dirty="0"/>
                            <a:t>1.000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378140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r" defTabSz="91444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noProof="0" dirty="0"/>
                            <a:t>0.033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0361140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5F21EF84-A0F7-B47E-BAE0-DC164AC57A9D}"/>
              </a:ext>
            </a:extLst>
          </p:cNvPr>
          <p:cNvSpPr txBox="1">
            <a:spLocks/>
          </p:cNvSpPr>
          <p:nvPr/>
        </p:nvSpPr>
        <p:spPr>
          <a:xfrm>
            <a:off x="491801" y="1696350"/>
            <a:ext cx="6139543" cy="4180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1. Expected number of reidentifications: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       sum(</a:t>
            </a:r>
            <a:r>
              <a:rPr lang="en-US" sz="1800" dirty="0" err="1"/>
              <a:t>r</a:t>
            </a:r>
            <a:r>
              <a:rPr lang="en-US" sz="1800" baseline="-25000" dirty="0" err="1"/>
              <a:t>k</a:t>
            </a:r>
            <a:r>
              <a:rPr lang="en-US" sz="1800" dirty="0"/>
              <a:t>) = 0.016+0.016+0.016+1.000+0.033 = 1.081</a:t>
            </a:r>
          </a:p>
          <a:p>
            <a:pPr lvl="1">
              <a:lnSpc>
                <a:spcPct val="100000"/>
              </a:lnSpc>
            </a:pPr>
            <a:endParaRPr lang="en-US" sz="12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2. Expected fraction of reidentified records: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       mean(</a:t>
            </a:r>
            <a:r>
              <a:rPr lang="en-US" sz="1800" dirty="0" err="1"/>
              <a:t>r</a:t>
            </a:r>
            <a:r>
              <a:rPr lang="en-US" sz="1800" baseline="-25000" dirty="0" err="1"/>
              <a:t>k</a:t>
            </a:r>
            <a:r>
              <a:rPr lang="en-US" sz="1800" dirty="0"/>
              <a:t>) = 1.081/5 = 0.21</a:t>
            </a:r>
          </a:p>
          <a:p>
            <a:pPr>
              <a:lnSpc>
                <a:spcPct val="100000"/>
              </a:lnSpc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3. Expected percentage of reidentified records: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       100 * mean(</a:t>
            </a:r>
            <a:r>
              <a:rPr lang="en-US" sz="1800" dirty="0" err="1"/>
              <a:t>r</a:t>
            </a:r>
            <a:r>
              <a:rPr lang="en-US" sz="1800" baseline="-25000" dirty="0" err="1"/>
              <a:t>k</a:t>
            </a:r>
            <a:r>
              <a:rPr lang="en-US" sz="1800" dirty="0"/>
              <a:t>) = 100 * 0.21 = 21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4. Risk of most vulnerable record: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       max(</a:t>
            </a:r>
            <a:r>
              <a:rPr lang="en-US" sz="1800" dirty="0" err="1"/>
              <a:t>r</a:t>
            </a:r>
            <a:r>
              <a:rPr lang="en-US" sz="1800" baseline="-25000" dirty="0" err="1"/>
              <a:t>k</a:t>
            </a:r>
            <a:r>
              <a:rPr lang="en-US" sz="1800" dirty="0"/>
              <a:t>) = 1.000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endParaRPr lang="en-US" sz="18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F61C8F-4904-1C29-0DC3-9074E4A43446}"/>
              </a:ext>
            </a:extLst>
          </p:cNvPr>
          <p:cNvSpPr/>
          <p:nvPr/>
        </p:nvSpPr>
        <p:spPr>
          <a:xfrm>
            <a:off x="10544734" y="2775487"/>
            <a:ext cx="683744" cy="222504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162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E83FC-F34E-305F-E34E-28D94B1A9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856838"/>
          </a:xfrm>
        </p:spPr>
        <p:txBody>
          <a:bodyPr/>
          <a:lstStyle/>
          <a:p>
            <a:r>
              <a:rPr lang="en-US" dirty="0"/>
              <a:t>Risk Measures – More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FE96B-A8E8-BA1E-4738-895C6394116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531257"/>
            <a:ext cx="9876812" cy="430978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/>
              <a:t>l-diversity</a:t>
            </a:r>
            <a:r>
              <a:rPr lang="en-US" dirty="0"/>
              <a:t>: an extension of k-anonymity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Prevents attribute disclosure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Ensures that there is variety in sensitive variables for records with the same key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/>
              <a:t>SUDA</a:t>
            </a:r>
            <a:r>
              <a:rPr lang="en-US" dirty="0"/>
              <a:t>: A more advanced frequency-based risk measure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Considers uniqueness also in subsets of key variables</a:t>
            </a:r>
          </a:p>
          <a:p>
            <a:pPr marL="252050" lvl="1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Risk measures for perturbative methods</a:t>
            </a:r>
          </a:p>
          <a:p>
            <a:pPr lvl="1">
              <a:lnSpc>
                <a:spcPct val="100000"/>
              </a:lnSpc>
            </a:pPr>
            <a:r>
              <a:rPr lang="en-US" dirty="0" err="1"/>
              <a:t>f</a:t>
            </a:r>
            <a:r>
              <a:rPr lang="en-US" baseline="-25000" dirty="0" err="1"/>
              <a:t>k</a:t>
            </a:r>
            <a:r>
              <a:rPr lang="en-US" dirty="0"/>
              <a:t> can not be used in these cases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Distance-based measures are used instead</a:t>
            </a:r>
          </a:p>
        </p:txBody>
      </p:sp>
    </p:spTree>
    <p:extLst>
      <p:ext uri="{BB962C8B-B14F-4D97-AF65-F5344CB8AC3E}">
        <p14:creationId xmlns:p14="http://schemas.microsoft.com/office/powerpoint/2010/main" val="1931487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3B97E-7040-CF84-DB59-30E03BE3C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9BA4A59C-2DF3-C893-7044-DDECFE4CE4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Anonymization Methods</a:t>
            </a:r>
          </a:p>
        </p:txBody>
      </p:sp>
    </p:spTree>
    <p:extLst>
      <p:ext uri="{BB962C8B-B14F-4D97-AF65-F5344CB8AC3E}">
        <p14:creationId xmlns:p14="http://schemas.microsoft.com/office/powerpoint/2010/main" val="11889024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AF243-F395-D18F-F2B9-0A5BE9332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5918A849-6B28-8472-028F-39A38952B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551048"/>
            <a:ext cx="11430000" cy="922152"/>
          </a:xfrm>
        </p:spPr>
        <p:txBody>
          <a:bodyPr/>
          <a:lstStyle/>
          <a:p>
            <a:r>
              <a:rPr lang="en-US" dirty="0"/>
              <a:t>Statistical Disclosure Control (SDC) for Microdata</a:t>
            </a:r>
            <a:endParaRPr lang="en-US" noProof="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F8F491-F3D0-671B-7F81-B1E863064413}"/>
              </a:ext>
            </a:extLst>
          </p:cNvPr>
          <p:cNvSpPr/>
          <p:nvPr/>
        </p:nvSpPr>
        <p:spPr>
          <a:xfrm>
            <a:off x="4630766" y="1862176"/>
            <a:ext cx="2930469" cy="6986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Apply</a:t>
            </a:r>
          </a:p>
          <a:p>
            <a:pPr algn="ctr"/>
            <a:r>
              <a:rPr lang="en-US" sz="1800" noProof="0" dirty="0"/>
              <a:t>Anonymization Methods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6B82D41-38EA-938E-678F-E2D83D5F1C60}"/>
              </a:ext>
            </a:extLst>
          </p:cNvPr>
          <p:cNvSpPr/>
          <p:nvPr/>
        </p:nvSpPr>
        <p:spPr>
          <a:xfrm>
            <a:off x="3301968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Risk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DFD69699-34AE-5D5F-6B82-47073A2ED145}"/>
              </a:ext>
            </a:extLst>
          </p:cNvPr>
          <p:cNvSpPr/>
          <p:nvPr/>
        </p:nvSpPr>
        <p:spPr>
          <a:xfrm>
            <a:off x="4693505" y="2749133"/>
            <a:ext cx="2804988" cy="2245640"/>
          </a:xfrm>
          <a:prstGeom prst="triangl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19DF844-5950-32DF-FCFD-D16EE8180776}"/>
              </a:ext>
            </a:extLst>
          </p:cNvPr>
          <p:cNvSpPr/>
          <p:nvPr/>
        </p:nvSpPr>
        <p:spPr>
          <a:xfrm>
            <a:off x="7611449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Utility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F0830D3-361B-F8B3-A9FB-F74A300323A8}"/>
              </a:ext>
            </a:extLst>
          </p:cNvPr>
          <p:cNvCxnSpPr>
            <a:cxnSpLocks/>
          </p:cNvCxnSpPr>
          <p:nvPr/>
        </p:nvCxnSpPr>
        <p:spPr>
          <a:xfrm flipV="1">
            <a:off x="3251200" y="2560825"/>
            <a:ext cx="1056639" cy="297522"/>
          </a:xfrm>
          <a:prstGeom prst="straightConnector1">
            <a:avLst/>
          </a:prstGeom>
          <a:ln w="1270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640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AD4C1-8342-50C2-EFDB-C459FF54E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Anonymization Methods — Overview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BF6609E-8ADE-B6D2-F100-4A6FF717F670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1649757969"/>
              </p:ext>
            </p:extLst>
          </p:nvPr>
        </p:nvGraphicFramePr>
        <p:xfrm>
          <a:off x="1123622" y="1862176"/>
          <a:ext cx="974735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0843">
                  <a:extLst>
                    <a:ext uri="{9D8B030D-6E8A-4147-A177-3AD203B41FA5}">
                      <a16:colId xmlns:a16="http://schemas.microsoft.com/office/drawing/2014/main" val="214771396"/>
                    </a:ext>
                  </a:extLst>
                </a:gridCol>
                <a:gridCol w="3599180">
                  <a:extLst>
                    <a:ext uri="{9D8B030D-6E8A-4147-A177-3AD203B41FA5}">
                      <a16:colId xmlns:a16="http://schemas.microsoft.com/office/drawing/2014/main" val="3189266442"/>
                    </a:ext>
                  </a:extLst>
                </a:gridCol>
                <a:gridCol w="3217333">
                  <a:extLst>
                    <a:ext uri="{9D8B030D-6E8A-4147-A177-3AD203B41FA5}">
                      <a16:colId xmlns:a16="http://schemas.microsoft.com/office/drawing/2014/main" val="28454191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Anonymization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753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Remove variables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Continuous and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550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Global recoding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 and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658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Top and bottom 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8726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Rounding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6567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Local suppression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878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PRAM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64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Micro aggregation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Noise addition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9643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Rank swapping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643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Shuffling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02573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EDCF192A-765A-B7DC-4EF2-D70B1BBFB6AB}"/>
              </a:ext>
            </a:extLst>
          </p:cNvPr>
          <p:cNvSpPr/>
          <p:nvPr/>
        </p:nvSpPr>
        <p:spPr>
          <a:xfrm>
            <a:off x="1123622" y="2236903"/>
            <a:ext cx="9747356" cy="184393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289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5CF7C4-F486-F56D-C82F-A56AC9660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E88E8F9-A979-B6CA-94F2-08B93A4BFFC2}"/>
              </a:ext>
            </a:extLst>
          </p:cNvPr>
          <p:cNvSpPr/>
          <p:nvPr/>
        </p:nvSpPr>
        <p:spPr>
          <a:xfrm>
            <a:off x="9037983" y="5234576"/>
            <a:ext cx="2941982" cy="160351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4D0BC7D0-ADCF-D697-5750-CCB42306AD5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40983" y="1862176"/>
            <a:ext cx="6912089" cy="4444776"/>
          </a:xfrm>
        </p:spPr>
        <p:txBody>
          <a:bodyPr/>
          <a:lstStyle/>
          <a:p>
            <a:pPr marL="0" indent="0">
              <a:buNone/>
            </a:pPr>
            <a:r>
              <a:rPr lang="en-US" noProof="0" dirty="0"/>
              <a:t>Book by Matthias </a:t>
            </a:r>
            <a:r>
              <a:rPr lang="en-US" noProof="0" dirty="0" err="1"/>
              <a:t>Templ</a:t>
            </a:r>
            <a:endParaRPr lang="en-US" noProof="0" dirty="0"/>
          </a:p>
          <a:p>
            <a:pPr marL="0" indent="0">
              <a:buNone/>
            </a:pPr>
            <a:endParaRPr lang="en-US" i="1" dirty="0"/>
          </a:p>
          <a:p>
            <a:r>
              <a:rPr lang="en-US" dirty="0"/>
              <a:t>Matthias </a:t>
            </a:r>
            <a:r>
              <a:rPr lang="en-US" dirty="0" err="1"/>
              <a:t>Templ</a:t>
            </a:r>
            <a:r>
              <a:rPr lang="en-US" dirty="0"/>
              <a:t> is the main author and maintainer of </a:t>
            </a:r>
            <a:r>
              <a:rPr lang="en-US" dirty="0" err="1"/>
              <a:t>sdcMicro</a:t>
            </a:r>
            <a:endParaRPr lang="en-US" dirty="0"/>
          </a:p>
          <a:p>
            <a:r>
              <a:rPr lang="en-US" dirty="0"/>
              <a:t>The book contains both theory and </a:t>
            </a:r>
            <a:r>
              <a:rPr lang="en-US" dirty="0" err="1"/>
              <a:t>sdcMicro</a:t>
            </a:r>
            <a:r>
              <a:rPr lang="en-US" dirty="0"/>
              <a:t> code examples</a:t>
            </a:r>
            <a:endParaRPr lang="en-US" noProof="0" dirty="0"/>
          </a:p>
        </p:txBody>
      </p:sp>
      <p:sp>
        <p:nvSpPr>
          <p:cNvPr id="2" name="Tittel 3">
            <a:extLst>
              <a:ext uri="{FF2B5EF4-FFF2-40B4-BE49-F238E27FC236}">
                <a16:creationId xmlns:a16="http://schemas.microsoft.com/office/drawing/2014/main" id="{9AFB0670-EC9D-230B-B1F6-05A93187FF6F}"/>
              </a:ext>
            </a:extLst>
          </p:cNvPr>
          <p:cNvSpPr txBox="1">
            <a:spLocks/>
          </p:cNvSpPr>
          <p:nvPr/>
        </p:nvSpPr>
        <p:spPr>
          <a:xfrm>
            <a:off x="1015054" y="506604"/>
            <a:ext cx="10310032" cy="1311128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 fontScale="97500"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100" dirty="0"/>
              <a:t>Statistical Disclosure Control </a:t>
            </a:r>
          </a:p>
          <a:p>
            <a:r>
              <a:rPr lang="en-US" sz="4100" dirty="0"/>
              <a:t>for Microdata</a:t>
            </a:r>
            <a:r>
              <a:rPr lang="en-US" dirty="0"/>
              <a:t>	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484990-F045-217A-F167-B503BC663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0703" y="636623"/>
            <a:ext cx="3700130" cy="56703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00825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B96269-5BD2-293D-2A60-850685F6EA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9EDCA43-E8EE-2A59-6698-CB9AF45B4168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EEA0AC99-B785-F67D-6C47-903E7475C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716042"/>
          </a:xfrm>
        </p:spPr>
        <p:txBody>
          <a:bodyPr/>
          <a:lstStyle/>
          <a:p>
            <a:r>
              <a:rPr lang="en-US" dirty="0"/>
              <a:t>Remove Variables</a:t>
            </a:r>
            <a:r>
              <a:rPr lang="en-US" noProof="0" dirty="0"/>
              <a:t>	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5C1DC47B-2579-A128-CC69-67965E8858D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509643" y="1378857"/>
            <a:ext cx="9651619" cy="160382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Remove one or more variables before release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Used on </a:t>
            </a:r>
            <a:r>
              <a:rPr lang="en-US" b="1" dirty="0"/>
              <a:t>direct identifiers </a:t>
            </a:r>
            <a:r>
              <a:rPr lang="en-US" dirty="0"/>
              <a:t>to avoid straightforward identity disclosure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Used on </a:t>
            </a:r>
            <a:r>
              <a:rPr lang="en-US" b="1" dirty="0"/>
              <a:t>quasi-identifiers (key variables) </a:t>
            </a:r>
            <a:r>
              <a:rPr lang="en-US" dirty="0"/>
              <a:t>for additional prevention of identification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Used occasionally on </a:t>
            </a:r>
            <a:r>
              <a:rPr lang="en-US" b="1" dirty="0"/>
              <a:t>sensitive variables </a:t>
            </a:r>
            <a:r>
              <a:rPr lang="en-US" dirty="0"/>
              <a:t>to prevent attribute disclosure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3EDE77F-09F4-4E31-B0EC-3AB65DE7A0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747466"/>
              </p:ext>
            </p:extLst>
          </p:nvPr>
        </p:nvGraphicFramePr>
        <p:xfrm>
          <a:off x="544051" y="3428508"/>
          <a:ext cx="1032878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DB037AA-C893-EA3F-AABE-A568D42B2A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445718"/>
              </p:ext>
            </p:extLst>
          </p:nvPr>
        </p:nvGraphicFramePr>
        <p:xfrm>
          <a:off x="2852259" y="3431645"/>
          <a:ext cx="801871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  <a:gridCol w="850837">
                  <a:extLst>
                    <a:ext uri="{9D8B030D-6E8A-4147-A177-3AD203B41FA5}">
                      <a16:colId xmlns:a16="http://schemas.microsoft.com/office/drawing/2014/main" val="2279127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C93F1A9-86C2-2562-03E9-8FD9B8D07463}"/>
              </a:ext>
            </a:extLst>
          </p:cNvPr>
          <p:cNvSpPr/>
          <p:nvPr/>
        </p:nvSpPr>
        <p:spPr>
          <a:xfrm>
            <a:off x="544050" y="3425370"/>
            <a:ext cx="2306349" cy="296671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941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68F10-B80E-3D8B-74E3-5FE2BC523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9D9783-1E9C-0C5B-EFA2-ABFF1D380E88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1D9B36F4-D62E-8E82-DA27-8E3413654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908" y="376877"/>
            <a:ext cx="9926213" cy="784266"/>
          </a:xfrm>
        </p:spPr>
        <p:txBody>
          <a:bodyPr>
            <a:normAutofit/>
          </a:bodyPr>
          <a:lstStyle/>
          <a:p>
            <a:r>
              <a:rPr lang="en-US" noProof="0" dirty="0"/>
              <a:t>Global Recoding	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21E26732-5C09-27F8-FB14-97BE02F33C3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74216" y="1350310"/>
            <a:ext cx="10239829" cy="207869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b="1" noProof="0" dirty="0"/>
              <a:t>Continuous variables:</a:t>
            </a:r>
            <a:r>
              <a:rPr lang="en-US" sz="2000" noProof="0" dirty="0"/>
              <a:t> constructs a finite number of categories based on intervals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Categorical variables:</a:t>
            </a:r>
            <a:r>
              <a:rPr lang="en-US" sz="2000" dirty="0"/>
              <a:t> combines several categories into one</a:t>
            </a:r>
            <a:endParaRPr lang="en-US" sz="2000" noProof="0" dirty="0"/>
          </a:p>
          <a:p>
            <a:pPr>
              <a:lnSpc>
                <a:spcPct val="100000"/>
              </a:lnSpc>
            </a:pPr>
            <a:endParaRPr lang="en-US" sz="2000" noProof="0" dirty="0"/>
          </a:p>
          <a:p>
            <a:pPr>
              <a:lnSpc>
                <a:spcPct val="100000"/>
              </a:lnSpc>
            </a:pPr>
            <a:r>
              <a:rPr lang="en-US" sz="2000" noProof="0" dirty="0"/>
              <a:t>Recoding reduces the granularity of the data</a:t>
            </a:r>
          </a:p>
        </p:txBody>
      </p:sp>
    </p:spTree>
    <p:extLst>
      <p:ext uri="{BB962C8B-B14F-4D97-AF65-F5344CB8AC3E}">
        <p14:creationId xmlns:p14="http://schemas.microsoft.com/office/powerpoint/2010/main" val="2026681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3A5E5-FBD7-3D44-6F1B-F374EC4EB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2536EE0-CBB9-6B1A-B055-96AC49F27FA2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3D5F465A-0846-0387-416F-4A6771250AC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74216" y="1350310"/>
            <a:ext cx="10239829" cy="207869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b="1" noProof="0" dirty="0"/>
              <a:t>Region</a:t>
            </a:r>
            <a:r>
              <a:rPr lang="en-US" sz="2000" noProof="0" dirty="0"/>
              <a:t>: Discard subregions by only using the first letter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Birth year</a:t>
            </a:r>
            <a:r>
              <a:rPr lang="en-US" sz="2000" dirty="0"/>
              <a:t>: Divide into decades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Occupation</a:t>
            </a:r>
            <a:r>
              <a:rPr lang="en-US" sz="2000" dirty="0"/>
              <a:t>: Use only “Academic” and ”Other”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Income</a:t>
            </a:r>
            <a:r>
              <a:rPr lang="en-US" sz="2000" dirty="0"/>
              <a:t>: Use income ranges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A4DDF20-05F2-7DD8-19C6-9A4E0FD5CF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925426"/>
              </p:ext>
            </p:extLst>
          </p:nvPr>
        </p:nvGraphicFramePr>
        <p:xfrm>
          <a:off x="6854329" y="3541228"/>
          <a:ext cx="474345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70305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29377003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[10k,100k)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[10k,100k)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[100k,1M)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[10k,100k)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[10k,100k)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1960-1969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Academic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[10k,100k)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5518BC0-1DD2-50EA-9D22-C6326720C4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9081884"/>
              </p:ext>
            </p:extLst>
          </p:nvPr>
        </p:nvGraphicFramePr>
        <p:xfrm>
          <a:off x="536165" y="3537824"/>
          <a:ext cx="445928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2450551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44300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349800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53300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83920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B-3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39800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B61FDA0-24F4-9A8B-BC05-5E91FD3B7C6D}"/>
              </a:ext>
            </a:extLst>
          </p:cNvPr>
          <p:cNvCxnSpPr>
            <a:cxnSpLocks/>
          </p:cNvCxnSpPr>
          <p:nvPr/>
        </p:nvCxnSpPr>
        <p:spPr>
          <a:xfrm>
            <a:off x="5392095" y="4853548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713F6A4-4ABA-B9C1-1A05-BDC88217DE2C}"/>
              </a:ext>
            </a:extLst>
          </p:cNvPr>
          <p:cNvSpPr/>
          <p:nvPr/>
        </p:nvSpPr>
        <p:spPr>
          <a:xfrm>
            <a:off x="5348928" y="4197833"/>
            <a:ext cx="113172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Recode</a:t>
            </a:r>
            <a:endParaRPr lang="en-US" sz="1800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DA7006-0AFD-3DCA-E27B-9F20D8C9D1DA}"/>
              </a:ext>
            </a:extLst>
          </p:cNvPr>
          <p:cNvSpPr/>
          <p:nvPr/>
        </p:nvSpPr>
        <p:spPr>
          <a:xfrm>
            <a:off x="6854328" y="3541454"/>
            <a:ext cx="832012" cy="259225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5A47CA-C47E-FCAD-D2BC-ED3A5A7E3A71}"/>
              </a:ext>
            </a:extLst>
          </p:cNvPr>
          <p:cNvSpPr/>
          <p:nvPr/>
        </p:nvSpPr>
        <p:spPr>
          <a:xfrm>
            <a:off x="536164" y="3541454"/>
            <a:ext cx="832012" cy="259225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F97D49-18E3-0398-53C9-EDD2E9E50E8D}"/>
              </a:ext>
            </a:extLst>
          </p:cNvPr>
          <p:cNvSpPr/>
          <p:nvPr/>
        </p:nvSpPr>
        <p:spPr>
          <a:xfrm>
            <a:off x="1368175" y="3541454"/>
            <a:ext cx="1120001" cy="259225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AD3358-A024-D5B4-E835-579BDF2A3A47}"/>
              </a:ext>
            </a:extLst>
          </p:cNvPr>
          <p:cNvSpPr/>
          <p:nvPr/>
        </p:nvSpPr>
        <p:spPr>
          <a:xfrm>
            <a:off x="2488176" y="3541454"/>
            <a:ext cx="1248230" cy="259225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284D8E-06E5-B94F-E108-3A41E9ADDA91}"/>
              </a:ext>
            </a:extLst>
          </p:cNvPr>
          <p:cNvSpPr/>
          <p:nvPr/>
        </p:nvSpPr>
        <p:spPr>
          <a:xfrm>
            <a:off x="3733037" y="3541454"/>
            <a:ext cx="888740" cy="259225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BF0629-A5E9-9815-E2AE-C1A91AB4E759}"/>
              </a:ext>
            </a:extLst>
          </p:cNvPr>
          <p:cNvSpPr/>
          <p:nvPr/>
        </p:nvSpPr>
        <p:spPr>
          <a:xfrm flipH="1">
            <a:off x="4620965" y="3541454"/>
            <a:ext cx="360302" cy="259225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676BC0-1E0C-502E-F7F7-700683D8CFC7}"/>
              </a:ext>
            </a:extLst>
          </p:cNvPr>
          <p:cNvSpPr/>
          <p:nvPr/>
        </p:nvSpPr>
        <p:spPr>
          <a:xfrm>
            <a:off x="7702906" y="3541454"/>
            <a:ext cx="1120001" cy="259225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E64664-0B4A-6A66-4C6B-D3C16CFCD940}"/>
              </a:ext>
            </a:extLst>
          </p:cNvPr>
          <p:cNvSpPr/>
          <p:nvPr/>
        </p:nvSpPr>
        <p:spPr>
          <a:xfrm>
            <a:off x="8822907" y="3541454"/>
            <a:ext cx="1247107" cy="259225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B4CC1EC-F4D0-5942-A039-D446A5713D96}"/>
              </a:ext>
            </a:extLst>
          </p:cNvPr>
          <p:cNvSpPr/>
          <p:nvPr/>
        </p:nvSpPr>
        <p:spPr>
          <a:xfrm>
            <a:off x="10070787" y="3541454"/>
            <a:ext cx="1155489" cy="259225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64EA015-3E11-697E-7C5F-876914BCE614}"/>
              </a:ext>
            </a:extLst>
          </p:cNvPr>
          <p:cNvSpPr/>
          <p:nvPr/>
        </p:nvSpPr>
        <p:spPr>
          <a:xfrm flipH="1">
            <a:off x="11236705" y="3541454"/>
            <a:ext cx="360302" cy="259225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74CC7FFB-7771-719E-A5EE-204B66EA935B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Global Recoding — Example	</a:t>
            </a:r>
          </a:p>
        </p:txBody>
      </p:sp>
    </p:spTree>
    <p:extLst>
      <p:ext uri="{BB962C8B-B14F-4D97-AF65-F5344CB8AC3E}">
        <p14:creationId xmlns:p14="http://schemas.microsoft.com/office/powerpoint/2010/main" val="3189088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053CA5-1F6D-57CD-D9E8-2B645F7BF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84922FC-D970-AC65-CCFE-50D73CA800C0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1F817876-6373-8DD7-E791-83956E7CF40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74216" y="1350310"/>
            <a:ext cx="9544623" cy="130985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noProof="0" dirty="0"/>
              <a:t>Groups the highest/lowest values of a continuous variable into one category</a:t>
            </a:r>
            <a:endParaRPr lang="en-US" sz="2000" b="1" dirty="0"/>
          </a:p>
          <a:p>
            <a:r>
              <a:rPr lang="en-US" sz="2000" dirty="0"/>
              <a:t>Often used on outliers of long-tail distributions</a:t>
            </a:r>
          </a:p>
          <a:p>
            <a:pPr>
              <a:lnSpc>
                <a:spcPct val="100000"/>
              </a:lnSpc>
            </a:pPr>
            <a:endParaRPr lang="en-US" sz="200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1454828B-D880-7E04-4244-22AC24103052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Top and Bottom Coding	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01DFAE8-8B1A-C6EC-A086-04BCCB400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097" y="2317470"/>
            <a:ext cx="8355805" cy="415375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D1A9DB6-1F30-3C64-D010-E9F2C40B18E2}"/>
              </a:ext>
            </a:extLst>
          </p:cNvPr>
          <p:cNvSpPr txBox="1"/>
          <p:nvPr/>
        </p:nvSpPr>
        <p:spPr>
          <a:xfrm>
            <a:off x="1013871" y="6471222"/>
            <a:ext cx="64520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Screenshot from https://</a:t>
            </a:r>
            <a:r>
              <a:rPr lang="en-US" sz="1000" dirty="0" err="1"/>
              <a:t>sdctheory.readthedocs.io</a:t>
            </a:r>
            <a:r>
              <a:rPr lang="en-US" sz="1000" dirty="0"/>
              <a:t>/</a:t>
            </a:r>
            <a:r>
              <a:rPr lang="en-US" sz="1000" dirty="0" err="1"/>
              <a:t>en</a:t>
            </a:r>
            <a:r>
              <a:rPr lang="en-US" sz="1000" dirty="0"/>
              <a:t>/latest/</a:t>
            </a:r>
            <a:r>
              <a:rPr lang="en-US" sz="1000" dirty="0" err="1"/>
              <a:t>anon_methods.html#top-and-bottom-coding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59043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54ED8-6E57-DFF7-093D-1AF7BD704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4B24413-CA7F-ACEC-26B2-C03C4BD5DF6A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48E0E66A-BF50-93D6-5090-FB91E0A023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584195"/>
              </p:ext>
            </p:extLst>
          </p:nvPr>
        </p:nvGraphicFramePr>
        <p:xfrm>
          <a:off x="7462970" y="2785283"/>
          <a:ext cx="389312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2451067971"/>
                    </a:ext>
                  </a:extLst>
                </a:gridCol>
                <a:gridCol w="1032193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44361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49544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&gt;100000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&gt;100000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83923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39562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35279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5937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32845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625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39804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694401"/>
                  </a:ext>
                </a:extLst>
              </a:tr>
            </a:tbl>
          </a:graphicData>
        </a:graphic>
      </p:graphicFrame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EFB468D7-13CC-6F41-E6BC-83E854EFA23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74216" y="1350310"/>
            <a:ext cx="9544623" cy="1309857"/>
          </a:xfrm>
        </p:spPr>
        <p:txBody>
          <a:bodyPr/>
          <a:lstStyle/>
          <a:p>
            <a:r>
              <a:rPr lang="en-US" sz="2000" b="1" dirty="0"/>
              <a:t>Birth year</a:t>
            </a:r>
            <a:r>
              <a:rPr lang="en-US" sz="2000" dirty="0"/>
              <a:t>: Top code every year later than 2004 to 2005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Income</a:t>
            </a:r>
            <a:r>
              <a:rPr lang="en-US" sz="2000" dirty="0"/>
              <a:t>: Top code every income above 100k </a:t>
            </a:r>
            <a:endParaRPr lang="en-US" sz="2000" b="1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FA1D343-20D2-2AD8-8A9F-58A1BE5BBCF5}"/>
              </a:ext>
            </a:extLst>
          </p:cNvPr>
          <p:cNvGraphicFramePr>
            <a:graphicFrameLocks noGrp="1"/>
          </p:cNvGraphicFramePr>
          <p:nvPr/>
        </p:nvGraphicFramePr>
        <p:xfrm>
          <a:off x="835908" y="2772723"/>
          <a:ext cx="3747071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2451067971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44361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49544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349822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503389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83923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39562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35279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5937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32845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625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39804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694401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DF58A8-F74E-45A1-9CCB-2BEA51B44E84}"/>
              </a:ext>
            </a:extLst>
          </p:cNvPr>
          <p:cNvCxnSpPr>
            <a:cxnSpLocks/>
          </p:cNvCxnSpPr>
          <p:nvPr/>
        </p:nvCxnSpPr>
        <p:spPr>
          <a:xfrm>
            <a:off x="5572223" y="5117431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A0C942D-F533-8602-244A-4092408F9B3E}"/>
              </a:ext>
            </a:extLst>
          </p:cNvPr>
          <p:cNvSpPr/>
          <p:nvPr/>
        </p:nvSpPr>
        <p:spPr>
          <a:xfrm>
            <a:off x="5529056" y="4461716"/>
            <a:ext cx="113172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Recode</a:t>
            </a:r>
            <a:endParaRPr lang="en-US" sz="1800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FEFD45-2244-6BF6-26AD-BCBD86FBEC30}"/>
              </a:ext>
            </a:extLst>
          </p:cNvPr>
          <p:cNvSpPr/>
          <p:nvPr/>
        </p:nvSpPr>
        <p:spPr>
          <a:xfrm>
            <a:off x="2578894" y="5365819"/>
            <a:ext cx="1121569" cy="111530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524E58DF-F38B-40E3-BE2D-F8EC9862EF5D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Top and Bottom Coding – Example	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95AFAD6-9096-7506-AF2A-91EC485C6B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710723"/>
              </p:ext>
            </p:extLst>
          </p:nvPr>
        </p:nvGraphicFramePr>
        <p:xfrm>
          <a:off x="7462970" y="2785283"/>
          <a:ext cx="389312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2451067971"/>
                    </a:ext>
                  </a:extLst>
                </a:gridCol>
                <a:gridCol w="1032193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44361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49544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100000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100000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83923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39562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35279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5937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32845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625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39804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694401"/>
                  </a:ext>
                </a:extLst>
              </a:tr>
            </a:tbl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26AF6E72-ED50-DE28-6B5B-C9BF309ADC5A}"/>
              </a:ext>
            </a:extLst>
          </p:cNvPr>
          <p:cNvSpPr/>
          <p:nvPr/>
        </p:nvSpPr>
        <p:spPr>
          <a:xfrm>
            <a:off x="9202433" y="5365819"/>
            <a:ext cx="1121569" cy="111530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15892F7-9855-DB4A-E154-092A81A565EA}"/>
              </a:ext>
            </a:extLst>
          </p:cNvPr>
          <p:cNvSpPr/>
          <p:nvPr/>
        </p:nvSpPr>
        <p:spPr>
          <a:xfrm>
            <a:off x="3700464" y="3904065"/>
            <a:ext cx="882516" cy="72822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11EFA6-9147-1B50-F319-62D710C8CC2F}"/>
              </a:ext>
            </a:extLst>
          </p:cNvPr>
          <p:cNvSpPr/>
          <p:nvPr/>
        </p:nvSpPr>
        <p:spPr>
          <a:xfrm>
            <a:off x="10324002" y="3904065"/>
            <a:ext cx="1032090" cy="72822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669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8" grpId="0" animBg="1"/>
      <p:bldP spid="18" grpId="1" animBg="1"/>
      <p:bldP spid="21" grpId="0" animBg="1"/>
      <p:bldP spid="21" grpId="1" animBg="1"/>
      <p:bldP spid="2" grpId="0" animBg="1"/>
      <p:bldP spid="10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9CFD64-739F-4BD6-F459-BE2F4D18A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665359A-3C8A-01BE-92E4-E6C16E24F358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B22CB0-CC6A-62FD-0FC7-CDE0044064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883640"/>
              </p:ext>
            </p:extLst>
          </p:nvPr>
        </p:nvGraphicFramePr>
        <p:xfrm>
          <a:off x="7462970" y="2785283"/>
          <a:ext cx="389312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2451067971"/>
                    </a:ext>
                  </a:extLst>
                </a:gridCol>
                <a:gridCol w="1032193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500k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5937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625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694401"/>
                  </a:ext>
                </a:extLst>
              </a:tr>
            </a:tbl>
          </a:graphicData>
        </a:graphic>
      </p:graphicFrame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B394B860-A436-0258-A867-A9DD881A78B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74216" y="1161144"/>
            <a:ext cx="9544623" cy="149902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Round values to a given base (e.g. 10, 100, 1k, 10k)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Other types of rounding can also be used (e.g. truncating, round up/down)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Similar to recoding: it reduces the number of categories</a:t>
            </a:r>
          </a:p>
          <a:p>
            <a:r>
              <a:rPr lang="en-US" sz="2000" b="1" dirty="0"/>
              <a:t>Income</a:t>
            </a:r>
            <a:r>
              <a:rPr lang="en-US" sz="2000" dirty="0"/>
              <a:t>: Round to closest 10k</a:t>
            </a:r>
            <a:endParaRPr lang="en-US" sz="2000" b="1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CC086BE-FC7D-B4E0-D929-1A9D194C1940}"/>
              </a:ext>
            </a:extLst>
          </p:cNvPr>
          <p:cNvGraphicFramePr>
            <a:graphicFrameLocks noGrp="1"/>
          </p:cNvGraphicFramePr>
          <p:nvPr/>
        </p:nvGraphicFramePr>
        <p:xfrm>
          <a:off x="835908" y="2772723"/>
          <a:ext cx="3747071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424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2451067971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44361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49544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349822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503389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83923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39562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Software Engineer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35279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5937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32845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625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39804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694401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6A13B90-098B-991C-81F0-67D76C6E6391}"/>
              </a:ext>
            </a:extLst>
          </p:cNvPr>
          <p:cNvCxnSpPr>
            <a:cxnSpLocks/>
          </p:cNvCxnSpPr>
          <p:nvPr/>
        </p:nvCxnSpPr>
        <p:spPr>
          <a:xfrm>
            <a:off x="5572223" y="5117431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2DD334D-8F63-5278-B726-84222B9EB963}"/>
              </a:ext>
            </a:extLst>
          </p:cNvPr>
          <p:cNvSpPr/>
          <p:nvPr/>
        </p:nvSpPr>
        <p:spPr>
          <a:xfrm>
            <a:off x="5529056" y="4461716"/>
            <a:ext cx="113172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Recode</a:t>
            </a:r>
            <a:endParaRPr lang="en-US" sz="1800" noProof="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B0CE3B4D-7484-15E9-1456-3DB53B9988DD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Rounding	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39058F9-A8FC-3F87-5DAD-0AD686BA3C0C}"/>
              </a:ext>
            </a:extLst>
          </p:cNvPr>
          <p:cNvSpPr/>
          <p:nvPr/>
        </p:nvSpPr>
        <p:spPr>
          <a:xfrm>
            <a:off x="3700464" y="2785284"/>
            <a:ext cx="882516" cy="369583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9C9039-08C9-9D36-7352-E6D2FAB2703D}"/>
              </a:ext>
            </a:extLst>
          </p:cNvPr>
          <p:cNvSpPr/>
          <p:nvPr/>
        </p:nvSpPr>
        <p:spPr>
          <a:xfrm>
            <a:off x="10324002" y="2785283"/>
            <a:ext cx="1032090" cy="369583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43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  <p:bldP spid="10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650BD0-9329-D63D-9299-4AB9D313C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EAFF825-0433-84DF-E857-B4BE312E7587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AAB2B084-D1A7-9434-E1F4-7B1BDB5A37F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5908" y="1161144"/>
            <a:ext cx="11087387" cy="193249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Suppresses (removes) some values in the dataset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From the user’s point of view, suppressed values can be anything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They act like wildcards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Calculating </a:t>
            </a:r>
            <a:r>
              <a:rPr lang="en-US" sz="1400" dirty="0" err="1"/>
              <a:t>f</a:t>
            </a:r>
            <a:r>
              <a:rPr lang="en-US" sz="1400" baseline="-25000" dirty="0" err="1"/>
              <a:t>k</a:t>
            </a:r>
            <a:r>
              <a:rPr lang="en-US" sz="1400" dirty="0"/>
              <a:t> becomes more complicated when the dataset contains missing values</a:t>
            </a:r>
          </a:p>
          <a:p>
            <a:pPr>
              <a:lnSpc>
                <a:spcPct val="100000"/>
              </a:lnSpc>
            </a:pPr>
            <a:endParaRPr lang="en-US" sz="200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ECFAA4A9-79B5-AC63-2AAC-0E9A644B5650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Local Suppression	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0870521-C594-AB7E-EC63-AF335D5308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1675031"/>
              </p:ext>
            </p:extLst>
          </p:nvPr>
        </p:nvGraphicFramePr>
        <p:xfrm>
          <a:off x="1074216" y="3537824"/>
          <a:ext cx="3573146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2450551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D3A868F-8619-1945-203D-E3C6A7F874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048667"/>
              </p:ext>
            </p:extLst>
          </p:nvPr>
        </p:nvGraphicFramePr>
        <p:xfrm>
          <a:off x="7544638" y="3537824"/>
          <a:ext cx="3573146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2450551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541C2BE-7C34-E2E8-E568-C64AA98AAA7B}"/>
              </a:ext>
            </a:extLst>
          </p:cNvPr>
          <p:cNvCxnSpPr>
            <a:cxnSpLocks/>
          </p:cNvCxnSpPr>
          <p:nvPr/>
        </p:nvCxnSpPr>
        <p:spPr>
          <a:xfrm>
            <a:off x="5572223" y="5117431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F90E57C-73B3-B6EC-97DA-87D2DAA83CB0}"/>
              </a:ext>
            </a:extLst>
          </p:cNvPr>
          <p:cNvSpPr/>
          <p:nvPr/>
        </p:nvSpPr>
        <p:spPr>
          <a:xfrm>
            <a:off x="5466539" y="4497811"/>
            <a:ext cx="125675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Suppress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72F45F1-8D5B-DFBF-A0DE-D5CFF8A6CF74}"/>
              </a:ext>
            </a:extLst>
          </p:cNvPr>
          <p:cNvSpPr/>
          <p:nvPr/>
        </p:nvSpPr>
        <p:spPr>
          <a:xfrm>
            <a:off x="7575550" y="3907580"/>
            <a:ext cx="3542234" cy="38769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D1B91F-0D5A-71D8-38D7-0B3C8E351385}"/>
              </a:ext>
            </a:extLst>
          </p:cNvPr>
          <p:cNvSpPr/>
          <p:nvPr/>
        </p:nvSpPr>
        <p:spPr>
          <a:xfrm>
            <a:off x="7575550" y="3907580"/>
            <a:ext cx="1917700" cy="38769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EE41243-17C7-159D-F35A-9FFA898FDD1C}"/>
              </a:ext>
            </a:extLst>
          </p:cNvPr>
          <p:cNvCxnSpPr>
            <a:cxnSpLocks/>
          </p:cNvCxnSpPr>
          <p:nvPr/>
        </p:nvCxnSpPr>
        <p:spPr>
          <a:xfrm>
            <a:off x="7105650" y="4497811"/>
            <a:ext cx="379672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62764ED-3133-A1B3-A95A-A466DC0C1389}"/>
              </a:ext>
            </a:extLst>
          </p:cNvPr>
          <p:cNvCxnSpPr>
            <a:cxnSpLocks/>
          </p:cNvCxnSpPr>
          <p:nvPr/>
        </p:nvCxnSpPr>
        <p:spPr>
          <a:xfrm>
            <a:off x="7105650" y="4835764"/>
            <a:ext cx="379672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366D0F4-0CDC-6651-AD6B-EE67D22691F9}"/>
              </a:ext>
            </a:extLst>
          </p:cNvPr>
          <p:cNvCxnSpPr>
            <a:cxnSpLocks/>
          </p:cNvCxnSpPr>
          <p:nvPr/>
        </p:nvCxnSpPr>
        <p:spPr>
          <a:xfrm>
            <a:off x="7105650" y="5204064"/>
            <a:ext cx="379672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1191715-130B-D8AF-745B-E900C7CB4B61}"/>
              </a:ext>
            </a:extLst>
          </p:cNvPr>
          <p:cNvCxnSpPr>
            <a:cxnSpLocks/>
          </p:cNvCxnSpPr>
          <p:nvPr/>
        </p:nvCxnSpPr>
        <p:spPr>
          <a:xfrm>
            <a:off x="7105650" y="4118214"/>
            <a:ext cx="379672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92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6" grpId="1" animBg="1"/>
      <p:bldP spid="1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4DDB9F-F429-A0EB-79E7-375DF80A6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1DD3454-5BED-500B-E1E6-65F3381D6B2C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FCFB54C4-3884-4CA8-EFC8-2E33B668F7A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5908" y="1161144"/>
            <a:ext cx="11356092" cy="215903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Algorithms aim for a given level of protection with as few suppressions as possible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Example: Suppress the dataset until it satisfies 2-anonymity</a:t>
            </a:r>
          </a:p>
          <a:p>
            <a:pPr lvl="1">
              <a:lnSpc>
                <a:spcPct val="100000"/>
              </a:lnSpc>
            </a:pP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2000" dirty="0"/>
              <a:t>Algorithms naturally tend to suppress: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Variables with many different categories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Infrequent values</a:t>
            </a:r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E3064FA4-4352-FDC2-D408-81F25F198E9E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Local Suppression – Algorithms	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F03897F-32CB-0A6E-D5B8-8998AE55AC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1465835"/>
              </p:ext>
            </p:extLst>
          </p:nvPr>
        </p:nvGraphicFramePr>
        <p:xfrm>
          <a:off x="1074216" y="3537824"/>
          <a:ext cx="3573146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2450551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Dentist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A73D2F9-AFEC-9B00-0C4B-A8E0D1720A54}"/>
              </a:ext>
            </a:extLst>
          </p:cNvPr>
          <p:cNvCxnSpPr>
            <a:cxnSpLocks/>
          </p:cNvCxnSpPr>
          <p:nvPr/>
        </p:nvCxnSpPr>
        <p:spPr>
          <a:xfrm>
            <a:off x="5572223" y="5117431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2542DB7-FEE9-78EE-21BF-85EB1BD21704}"/>
              </a:ext>
            </a:extLst>
          </p:cNvPr>
          <p:cNvSpPr/>
          <p:nvPr/>
        </p:nvSpPr>
        <p:spPr>
          <a:xfrm>
            <a:off x="5466539" y="4497811"/>
            <a:ext cx="125675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Suppress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2718347-4CFD-E20E-1BC6-95C6BF76E2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441199"/>
              </p:ext>
            </p:extLst>
          </p:nvPr>
        </p:nvGraphicFramePr>
        <p:xfrm>
          <a:off x="7648155" y="3537824"/>
          <a:ext cx="3573146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370205">
                  <a:extLst>
                    <a:ext uri="{9D8B030D-6E8A-4147-A177-3AD203B41FA5}">
                      <a16:colId xmlns:a16="http://schemas.microsoft.com/office/drawing/2014/main" val="2450551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f</a:t>
                      </a:r>
                      <a:r>
                        <a:rPr lang="en-US" sz="1400" baseline="-25000" noProof="0" dirty="0" err="1"/>
                        <a:t>k</a:t>
                      </a:r>
                      <a:endParaRPr lang="en-US" sz="1400" noProof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noProof="0" dirty="0"/>
                        <a:t>&lt;NA&gt;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0789D60-DCAF-E4F3-3D91-D38CC204972A}"/>
              </a:ext>
            </a:extLst>
          </p:cNvPr>
          <p:cNvSpPr/>
          <p:nvPr/>
        </p:nvSpPr>
        <p:spPr>
          <a:xfrm>
            <a:off x="9595945" y="3537824"/>
            <a:ext cx="1255986" cy="25958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EA60E3-5B71-7471-9972-9822F39572DA}"/>
              </a:ext>
            </a:extLst>
          </p:cNvPr>
          <p:cNvSpPr/>
          <p:nvPr/>
        </p:nvSpPr>
        <p:spPr>
          <a:xfrm>
            <a:off x="3016380" y="4281651"/>
            <a:ext cx="1255986" cy="1108225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F00CCE-A64A-687C-0D3B-4DACF90E1D85}"/>
              </a:ext>
            </a:extLst>
          </p:cNvPr>
          <p:cNvSpPr/>
          <p:nvPr/>
        </p:nvSpPr>
        <p:spPr>
          <a:xfrm>
            <a:off x="8478837" y="5770536"/>
            <a:ext cx="1117108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2CF017-D7DF-4174-C402-B3733BBBA0C0}"/>
              </a:ext>
            </a:extLst>
          </p:cNvPr>
          <p:cNvSpPr/>
          <p:nvPr/>
        </p:nvSpPr>
        <p:spPr>
          <a:xfrm>
            <a:off x="10851931" y="3537824"/>
            <a:ext cx="369370" cy="25958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834AAA-9C7B-26F2-C629-F3DB6E78FDEF}"/>
              </a:ext>
            </a:extLst>
          </p:cNvPr>
          <p:cNvSpPr/>
          <p:nvPr/>
        </p:nvSpPr>
        <p:spPr>
          <a:xfrm>
            <a:off x="3016380" y="3541873"/>
            <a:ext cx="1255986" cy="25958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768B8A-A5F8-0BC4-0224-9A50C2963CBB}"/>
              </a:ext>
            </a:extLst>
          </p:cNvPr>
          <p:cNvSpPr/>
          <p:nvPr/>
        </p:nvSpPr>
        <p:spPr>
          <a:xfrm>
            <a:off x="9595945" y="4281650"/>
            <a:ext cx="1255986" cy="1108225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532360-7455-BF4B-7A1B-C463EF3DAB24}"/>
              </a:ext>
            </a:extLst>
          </p:cNvPr>
          <p:cNvSpPr/>
          <p:nvPr/>
        </p:nvSpPr>
        <p:spPr>
          <a:xfrm>
            <a:off x="1899272" y="5775036"/>
            <a:ext cx="1117108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857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 animBg="1"/>
      <p:bldP spid="3" grpId="1" animBg="1"/>
      <p:bldP spid="4" grpId="0" animBg="1"/>
      <p:bldP spid="7" grpId="0" animBg="1"/>
      <p:bldP spid="8" grpId="1" animBg="1"/>
      <p:bldP spid="8" grpId="2" animBg="1"/>
      <p:bldP spid="10" grpId="0" animBg="1"/>
      <p:bldP spid="10" grpId="1" animBg="1"/>
      <p:bldP spid="12" grpId="0" animBg="1"/>
      <p:bldP spid="18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F7EDC5-9F63-310B-0279-39894F92E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0B507767-0448-0701-AF08-A852F57373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8004293"/>
              </p:ext>
            </p:extLst>
          </p:nvPr>
        </p:nvGraphicFramePr>
        <p:xfrm>
          <a:off x="1123622" y="1862176"/>
          <a:ext cx="974735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0843">
                  <a:extLst>
                    <a:ext uri="{9D8B030D-6E8A-4147-A177-3AD203B41FA5}">
                      <a16:colId xmlns:a16="http://schemas.microsoft.com/office/drawing/2014/main" val="214771396"/>
                    </a:ext>
                  </a:extLst>
                </a:gridCol>
                <a:gridCol w="3599180">
                  <a:extLst>
                    <a:ext uri="{9D8B030D-6E8A-4147-A177-3AD203B41FA5}">
                      <a16:colId xmlns:a16="http://schemas.microsoft.com/office/drawing/2014/main" val="3189266442"/>
                    </a:ext>
                  </a:extLst>
                </a:gridCol>
                <a:gridCol w="3217333">
                  <a:extLst>
                    <a:ext uri="{9D8B030D-6E8A-4147-A177-3AD203B41FA5}">
                      <a16:colId xmlns:a16="http://schemas.microsoft.com/office/drawing/2014/main" val="28454191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Anonymization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753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Remove variables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Continuous and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550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Global recoding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 and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658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Top and bottom 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8726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Rounding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6567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Local suppression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Non-perturbative, deterministic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878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PRAM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64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Micro aggregation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Noise addition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9643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Rank swapping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643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Shuffling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Perturbative, probabilistic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025738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1616883-3737-450E-654F-0A4F3FDDC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Anonymization Methods — Overview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2C1E30-21F0-1A4B-794F-3986A615DA84}"/>
              </a:ext>
            </a:extLst>
          </p:cNvPr>
          <p:cNvSpPr/>
          <p:nvPr/>
        </p:nvSpPr>
        <p:spPr>
          <a:xfrm>
            <a:off x="1123622" y="2240782"/>
            <a:ext cx="9747356" cy="184393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71C494-D856-30EC-2175-246414C42C8D}"/>
              </a:ext>
            </a:extLst>
          </p:cNvPr>
          <p:cNvSpPr/>
          <p:nvPr/>
        </p:nvSpPr>
        <p:spPr>
          <a:xfrm>
            <a:off x="1123622" y="4084721"/>
            <a:ext cx="9747356" cy="184393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258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6" grpId="0" animBg="1"/>
      <p:bldP spid="6" grpId="1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3A5394-8AE0-016B-483A-73B79080A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31865704-B731-1696-0233-47638B0EB8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045222"/>
              </p:ext>
            </p:extLst>
          </p:nvPr>
        </p:nvGraphicFramePr>
        <p:xfrm>
          <a:off x="4981335" y="2118557"/>
          <a:ext cx="2155737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9255">
                  <a:extLst>
                    <a:ext uri="{9D8B030D-6E8A-4147-A177-3AD203B41FA5}">
                      <a16:colId xmlns:a16="http://schemas.microsoft.com/office/drawing/2014/main" val="1262180762"/>
                    </a:ext>
                  </a:extLst>
                </a:gridCol>
                <a:gridCol w="562293">
                  <a:extLst>
                    <a:ext uri="{9D8B030D-6E8A-4147-A177-3AD203B41FA5}">
                      <a16:colId xmlns:a16="http://schemas.microsoft.com/office/drawing/2014/main" val="3555974033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321143325"/>
                    </a:ext>
                  </a:extLst>
                </a:gridCol>
                <a:gridCol w="562293">
                  <a:extLst>
                    <a:ext uri="{9D8B030D-6E8A-4147-A177-3AD203B41FA5}">
                      <a16:colId xmlns:a16="http://schemas.microsoft.com/office/drawing/2014/main" val="5455416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822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414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9166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0201142"/>
                  </a:ext>
                </a:extLst>
              </a:tr>
            </a:tbl>
          </a:graphicData>
        </a:graphic>
      </p:graphicFrame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11A60403-4E1E-37BF-7195-8D734B15DE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723179"/>
              </p:ext>
            </p:extLst>
          </p:nvPr>
        </p:nvGraphicFramePr>
        <p:xfrm>
          <a:off x="4981335" y="2118557"/>
          <a:ext cx="2155737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9255">
                  <a:extLst>
                    <a:ext uri="{9D8B030D-6E8A-4147-A177-3AD203B41FA5}">
                      <a16:colId xmlns:a16="http://schemas.microsoft.com/office/drawing/2014/main" val="1262180762"/>
                    </a:ext>
                  </a:extLst>
                </a:gridCol>
                <a:gridCol w="562293">
                  <a:extLst>
                    <a:ext uri="{9D8B030D-6E8A-4147-A177-3AD203B41FA5}">
                      <a16:colId xmlns:a16="http://schemas.microsoft.com/office/drawing/2014/main" val="3555974033"/>
                    </a:ext>
                  </a:extLst>
                </a:gridCol>
                <a:gridCol w="641896">
                  <a:extLst>
                    <a:ext uri="{9D8B030D-6E8A-4147-A177-3AD203B41FA5}">
                      <a16:colId xmlns:a16="http://schemas.microsoft.com/office/drawing/2014/main" val="3321143325"/>
                    </a:ext>
                  </a:extLst>
                </a:gridCol>
                <a:gridCol w="562293">
                  <a:extLst>
                    <a:ext uri="{9D8B030D-6E8A-4147-A177-3AD203B41FA5}">
                      <a16:colId xmlns:a16="http://schemas.microsoft.com/office/drawing/2014/main" val="5455416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4822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47414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19166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0201142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A14546B6-4390-0163-CA1F-B04920289509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ED82AA5E-C32D-3A0C-D99D-A9961B3747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8121747"/>
              </p:ext>
            </p:extLst>
          </p:nvPr>
        </p:nvGraphicFramePr>
        <p:xfrm>
          <a:off x="7477756" y="4088823"/>
          <a:ext cx="208343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74CA8518-6A72-DBFF-2E1E-9A0276A21D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2654340"/>
              </p:ext>
            </p:extLst>
          </p:nvPr>
        </p:nvGraphicFramePr>
        <p:xfrm>
          <a:off x="7475530" y="5945980"/>
          <a:ext cx="2083436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A271F357-887B-2474-9318-764F6D67C4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5908" y="1161144"/>
            <a:ext cx="11356092" cy="442180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Probabilistic method that changes the values according to a transition matrix P</a:t>
            </a:r>
            <a:endParaRPr lang="en-US" sz="140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2AF61E03-A2D6-CB8C-7F04-C15C6DF1CD8E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PRAM	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9844346-4F87-994C-83EE-AE3302C5E3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80369"/>
              </p:ext>
            </p:extLst>
          </p:nvPr>
        </p:nvGraphicFramePr>
        <p:xfrm>
          <a:off x="2629383" y="4088823"/>
          <a:ext cx="208343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5921000-394E-47C3-7A79-21D67BEA2ADA}"/>
              </a:ext>
            </a:extLst>
          </p:cNvPr>
          <p:cNvCxnSpPr>
            <a:cxnSpLocks/>
          </p:cNvCxnSpPr>
          <p:nvPr/>
        </p:nvCxnSpPr>
        <p:spPr>
          <a:xfrm>
            <a:off x="5628560" y="5353656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BCDF38F-9E1F-C4CF-3278-BC1E84168A9A}"/>
              </a:ext>
            </a:extLst>
          </p:cNvPr>
          <p:cNvSpPr/>
          <p:nvPr/>
        </p:nvSpPr>
        <p:spPr>
          <a:xfrm>
            <a:off x="5464684" y="4736219"/>
            <a:ext cx="125675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PRAM</a:t>
            </a:r>
            <a:endParaRPr lang="en-US" sz="1800" noProof="0" dirty="0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C2AE01F-E8D2-7545-CBF0-220929CD04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1529892"/>
              </p:ext>
            </p:extLst>
          </p:nvPr>
        </p:nvGraphicFramePr>
        <p:xfrm>
          <a:off x="7475530" y="4473718"/>
          <a:ext cx="2083436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3C49E1B9-D33D-ABCC-5597-3A819CFFD3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0894561"/>
              </p:ext>
            </p:extLst>
          </p:nvPr>
        </p:nvGraphicFramePr>
        <p:xfrm>
          <a:off x="7477756" y="4849243"/>
          <a:ext cx="2083436" cy="370840"/>
        </p:xfrm>
        <a:graphic>
          <a:graphicData uri="http://schemas.openxmlformats.org/drawingml/2006/table">
            <a:tbl>
              <a:tblPr bandRow="1">
                <a:solidFill>
                  <a:schemeClr val="accent1">
                    <a:lumMod val="20000"/>
                    <a:lumOff val="80000"/>
                  </a:schemeClr>
                </a:solidFill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B</a:t>
                      </a:r>
                    </a:p>
                  </a:txBody>
                  <a:tcPr anchor="ctr">
                    <a:solidFill>
                      <a:srgbClr val="E7F1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>
                    <a:solidFill>
                      <a:srgbClr val="E7F1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5577FDAB-269C-ACB2-1E3C-1ED0487D8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390551"/>
              </p:ext>
            </p:extLst>
          </p:nvPr>
        </p:nvGraphicFramePr>
        <p:xfrm>
          <a:off x="7475530" y="5571031"/>
          <a:ext cx="2083436" cy="370840"/>
        </p:xfrm>
        <a:graphic>
          <a:graphicData uri="http://schemas.openxmlformats.org/drawingml/2006/table">
            <a:tbl>
              <a:tblPr bandRow="1">
                <a:solidFill>
                  <a:schemeClr val="accent1">
                    <a:lumMod val="20000"/>
                    <a:lumOff val="80000"/>
                  </a:schemeClr>
                </a:solidFill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B</a:t>
                      </a:r>
                    </a:p>
                  </a:txBody>
                  <a:tcPr anchor="ctr">
                    <a:solidFill>
                      <a:srgbClr val="E7F1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>
                    <a:solidFill>
                      <a:srgbClr val="E7F1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sp>
        <p:nvSpPr>
          <p:cNvPr id="28" name="Plassholder for innhold 4">
            <a:extLst>
              <a:ext uri="{FF2B5EF4-FFF2-40B4-BE49-F238E27FC236}">
                <a16:creationId xmlns:a16="http://schemas.microsoft.com/office/drawing/2014/main" id="{90C37BB7-A5CF-D78B-7785-F310569B1C97}"/>
              </a:ext>
            </a:extLst>
          </p:cNvPr>
          <p:cNvSpPr txBox="1">
            <a:spLocks/>
          </p:cNvSpPr>
          <p:nvPr/>
        </p:nvSpPr>
        <p:spPr>
          <a:xfrm>
            <a:off x="4818501" y="2860237"/>
            <a:ext cx="590654" cy="4421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2"/>
                </a:solidFill>
              </a:rPr>
              <a:t>P =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34" name="Left Bracket 33">
            <a:extLst>
              <a:ext uri="{FF2B5EF4-FFF2-40B4-BE49-F238E27FC236}">
                <a16:creationId xmlns:a16="http://schemas.microsoft.com/office/drawing/2014/main" id="{23B6F903-D956-6CBA-08B6-DB4E94BF2FCA}"/>
              </a:ext>
            </a:extLst>
          </p:cNvPr>
          <p:cNvSpPr/>
          <p:nvPr/>
        </p:nvSpPr>
        <p:spPr>
          <a:xfrm flipH="1">
            <a:off x="7027313" y="2485655"/>
            <a:ext cx="105682" cy="1073948"/>
          </a:xfrm>
          <a:prstGeom prst="leftBracket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35" name="Left Bracket 34">
            <a:extLst>
              <a:ext uri="{FF2B5EF4-FFF2-40B4-BE49-F238E27FC236}">
                <a16:creationId xmlns:a16="http://schemas.microsoft.com/office/drawing/2014/main" id="{72B8CFE1-15F8-6070-78CE-3074DD2CA3E1}"/>
              </a:ext>
            </a:extLst>
          </p:cNvPr>
          <p:cNvSpPr/>
          <p:nvPr/>
        </p:nvSpPr>
        <p:spPr>
          <a:xfrm>
            <a:off x="5349883" y="2485655"/>
            <a:ext cx="105682" cy="1073948"/>
          </a:xfrm>
          <a:prstGeom prst="leftBracket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36" name="Plassholder for innhold 4">
            <a:extLst>
              <a:ext uri="{FF2B5EF4-FFF2-40B4-BE49-F238E27FC236}">
                <a16:creationId xmlns:a16="http://schemas.microsoft.com/office/drawing/2014/main" id="{B547E4B7-2B84-CDFB-C660-E09FAEA7BEF4}"/>
              </a:ext>
            </a:extLst>
          </p:cNvPr>
          <p:cNvSpPr txBox="1">
            <a:spLocks/>
          </p:cNvSpPr>
          <p:nvPr/>
        </p:nvSpPr>
        <p:spPr>
          <a:xfrm>
            <a:off x="3946322" y="2683861"/>
            <a:ext cx="1084249" cy="6775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2"/>
                </a:solidFill>
              </a:rPr>
              <a:t>From region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37" name="Plassholder for innhold 4">
            <a:extLst>
              <a:ext uri="{FF2B5EF4-FFF2-40B4-BE49-F238E27FC236}">
                <a16:creationId xmlns:a16="http://schemas.microsoft.com/office/drawing/2014/main" id="{5A1812BF-D0C0-DE11-001D-83EB3DBE8107}"/>
              </a:ext>
            </a:extLst>
          </p:cNvPr>
          <p:cNvSpPr txBox="1">
            <a:spLocks/>
          </p:cNvSpPr>
          <p:nvPr/>
        </p:nvSpPr>
        <p:spPr>
          <a:xfrm>
            <a:off x="5576445" y="1780764"/>
            <a:ext cx="1422706" cy="4421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2"/>
                </a:solidFill>
              </a:rPr>
              <a:t>To region</a:t>
            </a:r>
            <a:endParaRPr lang="en-US" sz="1400" dirty="0">
              <a:solidFill>
                <a:schemeClr val="accent2"/>
              </a:solidFill>
            </a:endParaRPr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7491DDC8-F4C3-1546-6454-F6E264FBD2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1851336"/>
              </p:ext>
            </p:extLst>
          </p:nvPr>
        </p:nvGraphicFramePr>
        <p:xfrm>
          <a:off x="7477756" y="5210713"/>
          <a:ext cx="2083436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</a:tbl>
          </a:graphicData>
        </a:graphic>
      </p:graphicFrame>
      <p:sp>
        <p:nvSpPr>
          <p:cNvPr id="40" name="Rectangle 39">
            <a:extLst>
              <a:ext uri="{FF2B5EF4-FFF2-40B4-BE49-F238E27FC236}">
                <a16:creationId xmlns:a16="http://schemas.microsoft.com/office/drawing/2014/main" id="{3BF58DBD-022C-E7EE-D13B-C8C305C471FF}"/>
              </a:ext>
            </a:extLst>
          </p:cNvPr>
          <p:cNvSpPr/>
          <p:nvPr/>
        </p:nvSpPr>
        <p:spPr>
          <a:xfrm>
            <a:off x="2629383" y="4464924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4A38881-7E50-3AA0-F619-0F8666507662}"/>
              </a:ext>
            </a:extLst>
          </p:cNvPr>
          <p:cNvSpPr/>
          <p:nvPr/>
        </p:nvSpPr>
        <p:spPr>
          <a:xfrm>
            <a:off x="7478498" y="4447241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E0D566E-8A31-77AC-BEB6-EB9DAC3C82B4}"/>
              </a:ext>
            </a:extLst>
          </p:cNvPr>
          <p:cNvSpPr/>
          <p:nvPr/>
        </p:nvSpPr>
        <p:spPr>
          <a:xfrm>
            <a:off x="5349883" y="2504634"/>
            <a:ext cx="1783112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534340E-0D5E-CC18-8223-2D1CD83A4062}"/>
              </a:ext>
            </a:extLst>
          </p:cNvPr>
          <p:cNvSpPr/>
          <p:nvPr/>
        </p:nvSpPr>
        <p:spPr>
          <a:xfrm>
            <a:off x="2629383" y="4841025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37170CF-61D3-DD95-B3B7-2421E9C9FAA7}"/>
              </a:ext>
            </a:extLst>
          </p:cNvPr>
          <p:cNvSpPr/>
          <p:nvPr/>
        </p:nvSpPr>
        <p:spPr>
          <a:xfrm>
            <a:off x="7478498" y="4815231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0E3BC7B-D6A0-DF36-32D2-7393EDD2BB02}"/>
              </a:ext>
            </a:extLst>
          </p:cNvPr>
          <p:cNvSpPr/>
          <p:nvPr/>
        </p:nvSpPr>
        <p:spPr>
          <a:xfrm>
            <a:off x="2629383" y="5203754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989539F-DD00-CD81-A09E-0D52AD6A6970}"/>
              </a:ext>
            </a:extLst>
          </p:cNvPr>
          <p:cNvSpPr/>
          <p:nvPr/>
        </p:nvSpPr>
        <p:spPr>
          <a:xfrm>
            <a:off x="7478498" y="5185460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1B2C401-86DA-604B-60C7-D7F3489E1298}"/>
              </a:ext>
            </a:extLst>
          </p:cNvPr>
          <p:cNvSpPr/>
          <p:nvPr/>
        </p:nvSpPr>
        <p:spPr>
          <a:xfrm>
            <a:off x="2627899" y="5566922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BD3B7F0-C935-CB37-CDF4-1CDE3CB2E8F3}"/>
              </a:ext>
            </a:extLst>
          </p:cNvPr>
          <p:cNvSpPr/>
          <p:nvPr/>
        </p:nvSpPr>
        <p:spPr>
          <a:xfrm>
            <a:off x="7478498" y="5553164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F1703B4-FC7A-7741-4C44-E6FCAD2A8C4A}"/>
              </a:ext>
            </a:extLst>
          </p:cNvPr>
          <p:cNvSpPr/>
          <p:nvPr/>
        </p:nvSpPr>
        <p:spPr>
          <a:xfrm>
            <a:off x="5349883" y="2870213"/>
            <a:ext cx="1783112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E7C7356-A780-A8C2-B978-125C4AF1F95C}"/>
              </a:ext>
            </a:extLst>
          </p:cNvPr>
          <p:cNvSpPr/>
          <p:nvPr/>
        </p:nvSpPr>
        <p:spPr>
          <a:xfrm>
            <a:off x="2627952" y="5929651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68E6F7F-B0A0-38DE-AECB-EA037C348D63}"/>
              </a:ext>
            </a:extLst>
          </p:cNvPr>
          <p:cNvSpPr/>
          <p:nvPr/>
        </p:nvSpPr>
        <p:spPr>
          <a:xfrm>
            <a:off x="7476272" y="5916301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41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8" grpId="0"/>
      <p:bldP spid="28" grpId="1"/>
      <p:bldP spid="34" grpId="0" animBg="1"/>
      <p:bldP spid="34" grpId="1" animBg="1"/>
      <p:bldP spid="35" grpId="0" animBg="1"/>
      <p:bldP spid="35" grpId="1" animBg="1"/>
      <p:bldP spid="36" grpId="0"/>
      <p:bldP spid="37" grpId="0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50" grpId="0" animBg="1"/>
      <p:bldP spid="5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B21951-2794-032D-DBF6-136F388FC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5A9E4E-172F-64CF-1083-518827B7109A}"/>
              </a:ext>
            </a:extLst>
          </p:cNvPr>
          <p:cNvSpPr/>
          <p:nvPr/>
        </p:nvSpPr>
        <p:spPr>
          <a:xfrm>
            <a:off x="9037983" y="5234576"/>
            <a:ext cx="2941982" cy="160351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0E859D-FCB1-CC66-2BA7-5804874DBA97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3143581" y="1168401"/>
            <a:ext cx="6885130" cy="5477128"/>
          </a:xfrm>
          <a:prstGeom prst="rect">
            <a:avLst/>
          </a:prstGeom>
          <a:ln>
            <a:noFill/>
          </a:ln>
        </p:spPr>
      </p:pic>
      <p:sp>
        <p:nvSpPr>
          <p:cNvPr id="3" name="Tittel 3">
            <a:extLst>
              <a:ext uri="{FF2B5EF4-FFF2-40B4-BE49-F238E27FC236}">
                <a16:creationId xmlns:a16="http://schemas.microsoft.com/office/drawing/2014/main" id="{3E87D30A-FCBB-184C-44E3-A6206806E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99" y="203554"/>
            <a:ext cx="4282029" cy="773066"/>
          </a:xfrm>
        </p:spPr>
        <p:txBody>
          <a:bodyPr>
            <a:normAutofit/>
          </a:bodyPr>
          <a:lstStyle/>
          <a:p>
            <a:r>
              <a:rPr lang="en-US" dirty="0"/>
              <a:t>Course Resources</a:t>
            </a:r>
            <a:endParaRPr lang="en-US" noProof="0" dirty="0"/>
          </a:p>
        </p:txBody>
      </p:sp>
      <p:pic>
        <p:nvPicPr>
          <p:cNvPr id="6" name="Content Placeholder 2">
            <a:extLst>
              <a:ext uri="{FF2B5EF4-FFF2-40B4-BE49-F238E27FC236}">
                <a16:creationId xmlns:a16="http://schemas.microsoft.com/office/drawing/2014/main" id="{D9420F30-42AB-1CFC-A97E-DFC465493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329" y="3011332"/>
            <a:ext cx="2216649" cy="11264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AE11A3-8FA8-108B-2E74-49EB3C75C0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8599" y="1557277"/>
            <a:ext cx="769379" cy="11790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6DA844A-277B-9A81-AD52-E73CE39DF726}"/>
              </a:ext>
            </a:extLst>
          </p:cNvPr>
          <p:cNvSpPr txBox="1"/>
          <p:nvPr/>
        </p:nvSpPr>
        <p:spPr>
          <a:xfrm>
            <a:off x="7366715" y="6471222"/>
            <a:ext cx="47199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Screenshot from https://</a:t>
            </a:r>
            <a:r>
              <a:rPr lang="en-US" sz="1000" dirty="0" err="1"/>
              <a:t>github.com</a:t>
            </a:r>
            <a:r>
              <a:rPr lang="en-US" sz="1000" dirty="0"/>
              <a:t>/</a:t>
            </a:r>
            <a:r>
              <a:rPr lang="en-US" sz="1000" dirty="0" err="1"/>
              <a:t>statisticsnorway</a:t>
            </a:r>
            <a:r>
              <a:rPr lang="en-US" sz="1000" dirty="0"/>
              <a:t>/kurs-metode-sdc-2025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57CF16C-ACD6-87C4-F7C3-AF5B9F2B8E6F}"/>
              </a:ext>
            </a:extLst>
          </p:cNvPr>
          <p:cNvCxnSpPr>
            <a:cxnSpLocks/>
          </p:cNvCxnSpPr>
          <p:nvPr/>
        </p:nvCxnSpPr>
        <p:spPr>
          <a:xfrm>
            <a:off x="2680855" y="2441864"/>
            <a:ext cx="715488" cy="294461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D5E9BB6-1848-71FE-E9E6-060D0D8A1E6D}"/>
              </a:ext>
            </a:extLst>
          </p:cNvPr>
          <p:cNvCxnSpPr>
            <a:cxnSpLocks/>
          </p:cNvCxnSpPr>
          <p:nvPr/>
        </p:nvCxnSpPr>
        <p:spPr>
          <a:xfrm flipV="1">
            <a:off x="2680855" y="3011332"/>
            <a:ext cx="729238" cy="189068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52AB16C2-5829-4BA8-1C39-573C86E673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9965" y="266237"/>
            <a:ext cx="5080000" cy="6477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C4E270A-60C0-A211-2899-0D97096464F0}"/>
              </a:ext>
            </a:extLst>
          </p:cNvPr>
          <p:cNvSpPr/>
          <p:nvPr/>
        </p:nvSpPr>
        <p:spPr>
          <a:xfrm>
            <a:off x="3143580" y="1957081"/>
            <a:ext cx="6793375" cy="210850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9337053-0855-5CB4-6746-A67A34E60E83}"/>
              </a:ext>
            </a:extLst>
          </p:cNvPr>
          <p:cNvSpPr/>
          <p:nvPr/>
        </p:nvSpPr>
        <p:spPr>
          <a:xfrm>
            <a:off x="3143580" y="5479256"/>
            <a:ext cx="4021602" cy="123818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93B778B-8E11-1D7E-E366-3CB703DB9D9D}"/>
              </a:ext>
            </a:extLst>
          </p:cNvPr>
          <p:cNvSpPr/>
          <p:nvPr/>
        </p:nvSpPr>
        <p:spPr>
          <a:xfrm>
            <a:off x="3143580" y="4065581"/>
            <a:ext cx="4885996" cy="1413675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807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F5D7C1-8A9C-162A-F662-9801407D1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7F875CF-E8B2-AB3E-E1AF-2D0BBED01144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3751E54D-3972-6372-8B67-3FD4B817E2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5908" y="1161144"/>
            <a:ext cx="11356092" cy="161108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PRAM does not reduce risk by increasing the key frequencies (</a:t>
            </a:r>
            <a:r>
              <a:rPr lang="en-US" sz="2000" dirty="0" err="1"/>
              <a:t>f</a:t>
            </a:r>
            <a:r>
              <a:rPr lang="en-US" sz="2000" baseline="-25000" dirty="0" err="1"/>
              <a:t>k</a:t>
            </a:r>
            <a:r>
              <a:rPr lang="en-US" sz="2000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This is the case for all perturbative anonymization methods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An attacker may believe that he has identified an individual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However, in reality, the matching may be incorrect</a:t>
            </a:r>
          </a:p>
          <a:p>
            <a:pPr lvl="1">
              <a:lnSpc>
                <a:spcPct val="100000"/>
              </a:lnSpc>
            </a:pPr>
            <a:endParaRPr lang="en-US" sz="1400" dirty="0"/>
          </a:p>
          <a:p>
            <a:pPr marL="252050" lvl="1" indent="0">
              <a:lnSpc>
                <a:spcPct val="100000"/>
              </a:lnSpc>
              <a:buNone/>
            </a:pPr>
            <a:endParaRPr lang="en-US" sz="1400" dirty="0"/>
          </a:p>
          <a:p>
            <a:pPr>
              <a:lnSpc>
                <a:spcPct val="100000"/>
              </a:lnSpc>
            </a:pPr>
            <a:endParaRPr lang="en-US" sz="200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21693A24-D32E-D12A-B80B-511C0AABE814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PRAM – Risk Measurement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D1DCE6D-E7EB-4472-3778-179CF967DC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074936"/>
              </p:ext>
            </p:extLst>
          </p:nvPr>
        </p:nvGraphicFramePr>
        <p:xfrm>
          <a:off x="5786842" y="4085772"/>
          <a:ext cx="208343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noProof="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5A38C8B-2D32-E15B-3F53-167586F28B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5654962"/>
              </p:ext>
            </p:extLst>
          </p:nvPr>
        </p:nvGraphicFramePr>
        <p:xfrm>
          <a:off x="938469" y="4085772"/>
          <a:ext cx="208343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25126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Professor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7F5DBF-385F-8AC5-A4C1-8048510DA5F5}"/>
              </a:ext>
            </a:extLst>
          </p:cNvPr>
          <p:cNvCxnSpPr>
            <a:cxnSpLocks/>
          </p:cNvCxnSpPr>
          <p:nvPr/>
        </p:nvCxnSpPr>
        <p:spPr>
          <a:xfrm>
            <a:off x="3937646" y="5350605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10C9DDA-91BD-E2E6-A56A-3769842574F2}"/>
              </a:ext>
            </a:extLst>
          </p:cNvPr>
          <p:cNvSpPr/>
          <p:nvPr/>
        </p:nvSpPr>
        <p:spPr>
          <a:xfrm>
            <a:off x="3773770" y="4733168"/>
            <a:ext cx="1256755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PRAM</a:t>
            </a:r>
            <a:endParaRPr lang="en-US" sz="1800" noProof="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E0B2AF8-0A24-DB49-369E-3AF8E8DF3B56}"/>
              </a:ext>
            </a:extLst>
          </p:cNvPr>
          <p:cNvSpPr/>
          <p:nvPr/>
        </p:nvSpPr>
        <p:spPr>
          <a:xfrm>
            <a:off x="5787584" y="4835124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D1DB9B3-610B-D8C1-AE6E-C7B896A499CF}"/>
              </a:ext>
            </a:extLst>
          </p:cNvPr>
          <p:cNvSpPr/>
          <p:nvPr/>
        </p:nvSpPr>
        <p:spPr>
          <a:xfrm>
            <a:off x="939211" y="5952786"/>
            <a:ext cx="2082694" cy="3631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pic>
        <p:nvPicPr>
          <p:cNvPr id="37" name="Graphic 36" descr="User with solid fill">
            <a:extLst>
              <a:ext uri="{FF2B5EF4-FFF2-40B4-BE49-F238E27FC236}">
                <a16:creationId xmlns:a16="http://schemas.microsoft.com/office/drawing/2014/main" id="{069BA9CD-053B-B369-F63F-B8ED305C2D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50760" y="5015047"/>
            <a:ext cx="1377565" cy="1377565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B53E2F75-F3F2-BACB-3690-8DE521663308}"/>
              </a:ext>
            </a:extLst>
          </p:cNvPr>
          <p:cNvSpPr/>
          <p:nvPr/>
        </p:nvSpPr>
        <p:spPr>
          <a:xfrm>
            <a:off x="8713708" y="4306214"/>
            <a:ext cx="2851668" cy="78183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Region: B</a:t>
            </a:r>
            <a:endParaRPr lang="en-US" sz="1800" noProof="0" dirty="0"/>
          </a:p>
          <a:p>
            <a:r>
              <a:rPr lang="en-US" sz="1800" noProof="0" dirty="0"/>
              <a:t>Occupation: Researcher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3C5B7F4-B1B0-1C10-FC7F-C7C6F237DEF4}"/>
              </a:ext>
            </a:extLst>
          </p:cNvPr>
          <p:cNvSpPr/>
          <p:nvPr/>
        </p:nvSpPr>
        <p:spPr>
          <a:xfrm>
            <a:off x="8555366" y="4149764"/>
            <a:ext cx="3195686" cy="216104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331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5" grpId="0" animBg="1"/>
      <p:bldP spid="36" grpId="0" animBg="1"/>
      <p:bldP spid="38" grpId="0" animBg="1"/>
      <p:bldP spid="39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A6BFF-3674-8435-66B2-B21EEE438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E2DD4E3-0620-6615-3D69-C040979D767E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12AC9FDE-F562-C8DA-7954-515AF0FCF4B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5908" y="1161144"/>
            <a:ext cx="11276264" cy="2159032"/>
          </a:xfrm>
        </p:spPr>
        <p:txBody>
          <a:bodyPr/>
          <a:lstStyle/>
          <a:p>
            <a:r>
              <a:rPr lang="en-US" sz="2000" dirty="0"/>
              <a:t>PRAM may produce impossible/unlikely variable combinations (e.g. pregnant men)</a:t>
            </a:r>
          </a:p>
          <a:p>
            <a:pPr lvl="1"/>
            <a:r>
              <a:rPr lang="en-US" sz="1400" dirty="0"/>
              <a:t>This should be checked before release</a:t>
            </a:r>
          </a:p>
          <a:p>
            <a:pPr lvl="1"/>
            <a:r>
              <a:rPr lang="en-US" sz="1400" dirty="0"/>
              <a:t>If impossible combinations occur, then the method must be reconsidered. </a:t>
            </a:r>
          </a:p>
          <a:p>
            <a:r>
              <a:rPr lang="en-US" sz="2000" dirty="0"/>
              <a:t>Transition matrix should be provided to researchers together with the anonymized dataset</a:t>
            </a:r>
          </a:p>
          <a:p>
            <a:pPr lvl="1"/>
            <a:r>
              <a:rPr lang="en-US" sz="1400" dirty="0"/>
              <a:t>This allows them account for the uncertainty provided by PRAM, and to not make false conclusions</a:t>
            </a:r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9F8499E3-FBE7-4DDE-0029-34907FEC9466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PRAM</a:t>
            </a:r>
          </a:p>
        </p:txBody>
      </p:sp>
    </p:spTree>
    <p:extLst>
      <p:ext uri="{BB962C8B-B14F-4D97-AF65-F5344CB8AC3E}">
        <p14:creationId xmlns:p14="http://schemas.microsoft.com/office/powerpoint/2010/main" val="324876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2F27BB-2E17-EECF-4128-80F486C92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1A8AF3C-4BCE-0C16-EB39-E5752EEB28B8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9151BEF1-FA4B-A81D-96D5-7CB76B28DC4E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75380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Microaggregation</a:t>
            </a:r>
            <a:r>
              <a:rPr lang="en-US" dirty="0"/>
              <a:t>	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1B82A13-1C2A-7DB1-6316-DE47E81B2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8760690"/>
              </p:ext>
            </p:extLst>
          </p:nvPr>
        </p:nvGraphicFramePr>
        <p:xfrm>
          <a:off x="2648120" y="3793200"/>
          <a:ext cx="171831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886143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2013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60k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90k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E1A1BD5-6899-074F-D194-DD5DB7DA5E70}"/>
              </a:ext>
            </a:extLst>
          </p:cNvPr>
          <p:cNvCxnSpPr>
            <a:cxnSpLocks/>
          </p:cNvCxnSpPr>
          <p:nvPr/>
        </p:nvCxnSpPr>
        <p:spPr>
          <a:xfrm>
            <a:off x="5580762" y="5365942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D699F68-C20D-E7ED-A32B-58EC68B93436}"/>
              </a:ext>
            </a:extLst>
          </p:cNvPr>
          <p:cNvSpPr/>
          <p:nvPr/>
        </p:nvSpPr>
        <p:spPr>
          <a:xfrm>
            <a:off x="5070189" y="4748505"/>
            <a:ext cx="1955639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Microaggregate</a:t>
            </a:r>
            <a:endParaRPr lang="en-US" sz="1800" noProof="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C68FBC0-34A3-F10F-1D8C-DB99C48AB1C6}"/>
              </a:ext>
            </a:extLst>
          </p:cNvPr>
          <p:cNvSpPr/>
          <p:nvPr/>
        </p:nvSpPr>
        <p:spPr>
          <a:xfrm>
            <a:off x="2671033" y="4159685"/>
            <a:ext cx="1688149" cy="149749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84C41E7-F991-318C-EA92-517A0A6448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15439"/>
              </p:ext>
            </p:extLst>
          </p:nvPr>
        </p:nvGraphicFramePr>
        <p:xfrm>
          <a:off x="7696210" y="3793200"/>
          <a:ext cx="171831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886143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2013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95k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95k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sp>
        <p:nvSpPr>
          <p:cNvPr id="4" name="Plassholder for innhold 4">
            <a:extLst>
              <a:ext uri="{FF2B5EF4-FFF2-40B4-BE49-F238E27FC236}">
                <a16:creationId xmlns:a16="http://schemas.microsoft.com/office/drawing/2014/main" id="{FF564E92-5813-C96E-A329-3DA2C7EC5C2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319752" y="1492058"/>
            <a:ext cx="8521831" cy="2288450"/>
          </a:xfrm>
        </p:spPr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Split records into groups with similar records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Replace their value with an aggregation of the values in the group</a:t>
            </a:r>
            <a:endParaRPr lang="en-US" sz="1400" dirty="0"/>
          </a:p>
          <a:p>
            <a:pPr marL="252050" lvl="1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mean(40k, 50k, 50k, 60k) = 50k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mean(90k, 100k) = 95k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C73B2B-9BFA-93C9-A814-AE7CA47A65FC}"/>
              </a:ext>
            </a:extLst>
          </p:cNvPr>
          <p:cNvSpPr/>
          <p:nvPr/>
        </p:nvSpPr>
        <p:spPr>
          <a:xfrm>
            <a:off x="2678281" y="5657176"/>
            <a:ext cx="1688149" cy="73190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79781E-617C-ABC7-5B3D-A233D7C2838E}"/>
              </a:ext>
            </a:extLst>
          </p:cNvPr>
          <p:cNvSpPr/>
          <p:nvPr/>
        </p:nvSpPr>
        <p:spPr>
          <a:xfrm>
            <a:off x="8555365" y="4159685"/>
            <a:ext cx="859156" cy="149749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608C53-7E46-E4BC-BBE1-EB7F0512DB6B}"/>
              </a:ext>
            </a:extLst>
          </p:cNvPr>
          <p:cNvSpPr/>
          <p:nvPr/>
        </p:nvSpPr>
        <p:spPr>
          <a:xfrm>
            <a:off x="8555365" y="5657177"/>
            <a:ext cx="859156" cy="73190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933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4" grpId="0" animBg="1"/>
      <p:bldP spid="7" grpId="0" animBg="1"/>
      <p:bldP spid="8" grpId="0" animBg="1"/>
      <p:bldP spid="1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16026-F6FA-591F-D1B7-6DB12C88B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50AC182-7AA3-73E3-2310-FF4804906CB7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814C9FB7-C9C1-59A6-3D92-56A0821BDE96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75380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Microaggregation</a:t>
            </a:r>
            <a:r>
              <a:rPr lang="en-US" dirty="0"/>
              <a:t>	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BE56A10-B0F7-3D13-A5FB-678C7BF3A936}"/>
              </a:ext>
            </a:extLst>
          </p:cNvPr>
          <p:cNvGraphicFramePr>
            <a:graphicFrameLocks noGrp="1"/>
          </p:cNvGraphicFramePr>
          <p:nvPr/>
        </p:nvGraphicFramePr>
        <p:xfrm>
          <a:off x="2648120" y="3793200"/>
          <a:ext cx="171831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886143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40k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2013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60k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90k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100k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ACF698B-AFCF-93C1-C370-96F2D335B7E0}"/>
              </a:ext>
            </a:extLst>
          </p:cNvPr>
          <p:cNvCxnSpPr>
            <a:cxnSpLocks/>
          </p:cNvCxnSpPr>
          <p:nvPr/>
        </p:nvCxnSpPr>
        <p:spPr>
          <a:xfrm>
            <a:off x="5580762" y="5365942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E4D592A-5C45-2D3C-936A-3EA7CDE9CA8F}"/>
              </a:ext>
            </a:extLst>
          </p:cNvPr>
          <p:cNvSpPr/>
          <p:nvPr/>
        </p:nvSpPr>
        <p:spPr>
          <a:xfrm>
            <a:off x="5070189" y="4748505"/>
            <a:ext cx="1955639" cy="4421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Microaggregate</a:t>
            </a:r>
            <a:endParaRPr lang="en-US" sz="1800" noProof="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6BE94EF-C368-C8A5-580A-2AE000AEF9A0}"/>
              </a:ext>
            </a:extLst>
          </p:cNvPr>
          <p:cNvSpPr/>
          <p:nvPr/>
        </p:nvSpPr>
        <p:spPr>
          <a:xfrm>
            <a:off x="2671033" y="4159685"/>
            <a:ext cx="1695397" cy="112052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2ACB214-75AC-D147-D0AA-7C5AD1901E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144926"/>
              </p:ext>
            </p:extLst>
          </p:nvPr>
        </p:nvGraphicFramePr>
        <p:xfrm>
          <a:off x="7696210" y="3793200"/>
          <a:ext cx="171831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886143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2013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50k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90k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90k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90k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22242"/>
                  </a:ext>
                </a:extLst>
              </a:tr>
            </a:tbl>
          </a:graphicData>
        </a:graphic>
      </p:graphicFrame>
      <p:sp>
        <p:nvSpPr>
          <p:cNvPr id="4" name="Plassholder for innhold 4">
            <a:extLst>
              <a:ext uri="{FF2B5EF4-FFF2-40B4-BE49-F238E27FC236}">
                <a16:creationId xmlns:a16="http://schemas.microsoft.com/office/drawing/2014/main" id="{D0F958ED-7475-12A8-FF31-0EE36EDC093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319752" y="1492058"/>
            <a:ext cx="8521831" cy="2288450"/>
          </a:xfrm>
        </p:spPr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Split records into groups with similar records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Replace their value with an aggregation of the values in the group</a:t>
            </a:r>
            <a:endParaRPr lang="en-US" sz="1400" dirty="0"/>
          </a:p>
          <a:p>
            <a:pPr marL="252050" lvl="1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median(40k, 50k, 50k,) = 50k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median(60k, 90k, 100k) = 90k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DEC33D-72F5-D0A0-0CF5-CBC2A0C1C9B6}"/>
              </a:ext>
            </a:extLst>
          </p:cNvPr>
          <p:cNvSpPr/>
          <p:nvPr/>
        </p:nvSpPr>
        <p:spPr>
          <a:xfrm>
            <a:off x="2678281" y="5280212"/>
            <a:ext cx="1688149" cy="110886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24E399-E0E4-A6E1-2BB6-9670A955FB06}"/>
              </a:ext>
            </a:extLst>
          </p:cNvPr>
          <p:cNvSpPr/>
          <p:nvPr/>
        </p:nvSpPr>
        <p:spPr>
          <a:xfrm>
            <a:off x="8555365" y="4159685"/>
            <a:ext cx="859156" cy="111831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330399-B9CF-9689-4E0A-6A52DA037080}"/>
              </a:ext>
            </a:extLst>
          </p:cNvPr>
          <p:cNvSpPr/>
          <p:nvPr/>
        </p:nvSpPr>
        <p:spPr>
          <a:xfrm>
            <a:off x="8555365" y="5277998"/>
            <a:ext cx="859156" cy="111108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79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4" grpId="0" animBg="1"/>
      <p:bldP spid="7" grpId="0" animBg="1"/>
      <p:bldP spid="8" grpId="0" animBg="1"/>
      <p:bldP spid="10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79D31-123F-9947-51D5-86B8D2D94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F5F83E3-5C9A-5CA6-FBD2-F3D0D8FBFD1C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052E6C62-C042-2B5B-C9AD-7B18383008E7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75380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Microaggregation</a:t>
            </a:r>
            <a:r>
              <a:rPr lang="en-US" dirty="0"/>
              <a:t>	</a:t>
            </a:r>
          </a:p>
        </p:txBody>
      </p:sp>
      <p:sp>
        <p:nvSpPr>
          <p:cNvPr id="4" name="Plassholder for innhold 4">
            <a:extLst>
              <a:ext uri="{FF2B5EF4-FFF2-40B4-BE49-F238E27FC236}">
                <a16:creationId xmlns:a16="http://schemas.microsoft.com/office/drawing/2014/main" id="{DF98BDC2-2D19-680A-CDAF-EEF1D2A2CB5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319752" y="1492057"/>
            <a:ext cx="9261162" cy="281215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Most suited for continuous data, but can be extended to categorical data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Grouping can be based on the same variable, or other variables</a:t>
            </a:r>
          </a:p>
          <a:p>
            <a:pPr>
              <a:lnSpc>
                <a:spcPct val="100000"/>
              </a:lnSpc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Groups can be of any size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Groups of the same size is often desired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Large groups usually gives better protection than small groups</a:t>
            </a:r>
          </a:p>
          <a:p>
            <a:pPr>
              <a:lnSpc>
                <a:spcPct val="100000"/>
              </a:lnSpc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Useful aggregation functions: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Mean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Median</a:t>
            </a:r>
          </a:p>
          <a:p>
            <a:pPr lvl="1">
              <a:lnSpc>
                <a:spcPct val="100000"/>
              </a:lnSpc>
            </a:pPr>
            <a:r>
              <a:rPr lang="en-US" sz="1400" dirty="0"/>
              <a:t>Mode</a:t>
            </a:r>
          </a:p>
        </p:txBody>
      </p:sp>
    </p:spTree>
    <p:extLst>
      <p:ext uri="{BB962C8B-B14F-4D97-AF65-F5344CB8AC3E}">
        <p14:creationId xmlns:p14="http://schemas.microsoft.com/office/powerpoint/2010/main" val="3208125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50FCA-83F7-AD49-DDCA-D99FD1A3F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D858139-6429-AFE4-357D-D12FEAFB7A09}"/>
              </a:ext>
            </a:extLst>
          </p:cNvPr>
          <p:cNvSpPr/>
          <p:nvPr/>
        </p:nvSpPr>
        <p:spPr>
          <a:xfrm>
            <a:off x="8555366" y="483576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5E4F4689-8CEB-9BC6-E88F-C2C469D4C5B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5908" y="1717964"/>
            <a:ext cx="5841983" cy="160221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Alternative: generate synthetic dataset based on the original dataset 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R package: synthpop</a:t>
            </a:r>
          </a:p>
        </p:txBody>
      </p:sp>
      <p:sp>
        <p:nvSpPr>
          <p:cNvPr id="9" name="Tittel 3">
            <a:extLst>
              <a:ext uri="{FF2B5EF4-FFF2-40B4-BE49-F238E27FC236}">
                <a16:creationId xmlns:a16="http://schemas.microsoft.com/office/drawing/2014/main" id="{24C60482-2AF2-CF69-F859-4392D310DC49}"/>
              </a:ext>
            </a:extLst>
          </p:cNvPr>
          <p:cNvSpPr txBox="1">
            <a:spLocks/>
          </p:cNvSpPr>
          <p:nvPr/>
        </p:nvSpPr>
        <p:spPr>
          <a:xfrm>
            <a:off x="835908" y="376877"/>
            <a:ext cx="9926213" cy="784266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Synthetic Datasets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64A902-1CFB-8CB1-BD22-DF3096887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891" y="1203667"/>
            <a:ext cx="4895485" cy="466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865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4183EC-4280-9B66-2B6D-DB0A77CA8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3FDBAF81-FD4B-2919-55B5-9CC4E29F27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Utility Measures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72268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D72E8E-2DF3-F0D3-1BA2-160FCE493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22B1E735-30FE-5D90-8E11-AC06A1B8D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551048"/>
            <a:ext cx="11430000" cy="922152"/>
          </a:xfrm>
        </p:spPr>
        <p:txBody>
          <a:bodyPr/>
          <a:lstStyle/>
          <a:p>
            <a:r>
              <a:rPr lang="en-US" dirty="0"/>
              <a:t>Statistical Disclosure Control (SDC) for Microdata</a:t>
            </a:r>
            <a:endParaRPr lang="en-US" noProof="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7D4311E-1E5E-2BEB-77B1-0AE2522F165E}"/>
              </a:ext>
            </a:extLst>
          </p:cNvPr>
          <p:cNvSpPr/>
          <p:nvPr/>
        </p:nvSpPr>
        <p:spPr>
          <a:xfrm>
            <a:off x="4630766" y="1862176"/>
            <a:ext cx="2930469" cy="6986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Apply</a:t>
            </a:r>
          </a:p>
          <a:p>
            <a:pPr algn="ctr"/>
            <a:r>
              <a:rPr lang="en-US" sz="1800" noProof="0" dirty="0"/>
              <a:t>Anonymization Methods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D047F31-93B0-D15F-A984-59EF890C08D4}"/>
              </a:ext>
            </a:extLst>
          </p:cNvPr>
          <p:cNvSpPr/>
          <p:nvPr/>
        </p:nvSpPr>
        <p:spPr>
          <a:xfrm>
            <a:off x="3301968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Risk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222F85E7-DBB4-5C3A-A717-17B38444F0AB}"/>
              </a:ext>
            </a:extLst>
          </p:cNvPr>
          <p:cNvSpPr/>
          <p:nvPr/>
        </p:nvSpPr>
        <p:spPr>
          <a:xfrm>
            <a:off x="4693505" y="2749133"/>
            <a:ext cx="2804988" cy="2245640"/>
          </a:xfrm>
          <a:prstGeom prst="triangl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FE91E40-390C-BCDE-D657-9A012102136C}"/>
              </a:ext>
            </a:extLst>
          </p:cNvPr>
          <p:cNvSpPr/>
          <p:nvPr/>
        </p:nvSpPr>
        <p:spPr>
          <a:xfrm>
            <a:off x="7611449" y="5117215"/>
            <a:ext cx="1278584" cy="6986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Evaluate </a:t>
            </a:r>
          </a:p>
          <a:p>
            <a:pPr algn="ctr"/>
            <a:r>
              <a:rPr lang="en-US" sz="1800" noProof="0" dirty="0"/>
              <a:t>Utility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0C5A4B4-493D-D882-E174-B610EE166F03}"/>
              </a:ext>
            </a:extLst>
          </p:cNvPr>
          <p:cNvCxnSpPr>
            <a:cxnSpLocks/>
          </p:cNvCxnSpPr>
          <p:nvPr/>
        </p:nvCxnSpPr>
        <p:spPr>
          <a:xfrm flipH="1">
            <a:off x="9143999" y="4297119"/>
            <a:ext cx="914401" cy="697654"/>
          </a:xfrm>
          <a:prstGeom prst="straightConnector1">
            <a:avLst/>
          </a:prstGeom>
          <a:ln w="1270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2349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D7B638-2DEE-6397-4077-09A1D2226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2BD7081D-D45B-4AB7-982A-DE7CD2407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Utility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275FEEBE-9FFA-99C1-E62C-5C3A5C4EDF1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noProof="0" dirty="0"/>
              <a:t>Measure how useful the released data is</a:t>
            </a:r>
          </a:p>
          <a:p>
            <a:pPr>
              <a:lnSpc>
                <a:spcPct val="100000"/>
              </a:lnSpc>
            </a:pPr>
            <a:r>
              <a:rPr lang="en-US" dirty="0"/>
              <a:t>The opposite of utility is </a:t>
            </a:r>
            <a:r>
              <a:rPr lang="en-US" b="1" dirty="0"/>
              <a:t>information loss (IL)</a:t>
            </a:r>
          </a:p>
          <a:p>
            <a:pPr marL="0" indent="0">
              <a:lnSpc>
                <a:spcPct val="100000"/>
              </a:lnSpc>
              <a:buNone/>
            </a:pPr>
            <a:endParaRPr lang="en-US" b="1" noProof="0" dirty="0"/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What is the use case?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noProof="0" dirty="0"/>
              <a:t>There is </a:t>
            </a:r>
            <a:r>
              <a:rPr lang="en-US" b="1" noProof="0" dirty="0"/>
              <a:t>exactly one </a:t>
            </a:r>
            <a:r>
              <a:rPr lang="en-US" noProof="0" dirty="0"/>
              <a:t>use case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There are </a:t>
            </a:r>
            <a:r>
              <a:rPr lang="en-US" b="1" dirty="0"/>
              <a:t>many</a:t>
            </a:r>
            <a:r>
              <a:rPr lang="en-US" dirty="0"/>
              <a:t> use cases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noProof="0" dirty="0"/>
              <a:t>There is </a:t>
            </a:r>
            <a:r>
              <a:rPr lang="en-US" b="1" noProof="0" dirty="0"/>
              <a:t>no known </a:t>
            </a:r>
            <a:r>
              <a:rPr lang="en-US" noProof="0" dirty="0"/>
              <a:t>use case</a:t>
            </a:r>
          </a:p>
        </p:txBody>
      </p:sp>
    </p:spTree>
    <p:extLst>
      <p:ext uri="{BB962C8B-B14F-4D97-AF65-F5344CB8AC3E}">
        <p14:creationId xmlns:p14="http://schemas.microsoft.com/office/powerpoint/2010/main" val="4093973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C30D1-33A3-0BD3-C624-CEF09B23A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59E74027-E95B-AB19-6728-526DBCE95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736576"/>
          </a:xfrm>
        </p:spPr>
        <p:txBody>
          <a:bodyPr/>
          <a:lstStyle/>
          <a:p>
            <a:r>
              <a:rPr lang="en-US" noProof="0" dirty="0"/>
              <a:t>Utility: One Use Case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6B3F334F-18F6-BF85-928E-84095F6CE18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436914"/>
            <a:ext cx="10369814" cy="4870038"/>
          </a:xfrm>
        </p:spPr>
        <p:txBody>
          <a:bodyPr/>
          <a:lstStyle/>
          <a:p>
            <a:r>
              <a:rPr lang="en-US" noProof="0" dirty="0"/>
              <a:t>Use anonymization methods (and parameters) that suits the use case</a:t>
            </a:r>
          </a:p>
          <a:p>
            <a:r>
              <a:rPr lang="en-US" dirty="0"/>
              <a:t>Examples:</a:t>
            </a:r>
            <a:endParaRPr lang="en-US" noProof="0" dirty="0"/>
          </a:p>
          <a:p>
            <a:pPr lvl="1"/>
            <a:r>
              <a:rPr lang="en-US" dirty="0"/>
              <a:t>Remove variables that will not be used</a:t>
            </a:r>
          </a:p>
          <a:p>
            <a:pPr lvl="1"/>
            <a:r>
              <a:rPr lang="en-US" dirty="0"/>
              <a:t>Recode to categories that are useful</a:t>
            </a:r>
          </a:p>
          <a:p>
            <a:pPr lvl="1"/>
            <a:r>
              <a:rPr lang="en-US" dirty="0"/>
              <a:t>Prioritize the most important variables when using local suppression</a:t>
            </a:r>
          </a:p>
          <a:p>
            <a:pPr lvl="1"/>
            <a:r>
              <a:rPr lang="en-US" dirty="0"/>
              <a:t>Make fewer changes to important variables when using PRAM</a:t>
            </a:r>
          </a:p>
        </p:txBody>
      </p:sp>
    </p:spTree>
    <p:extLst>
      <p:ext uri="{BB962C8B-B14F-4D97-AF65-F5344CB8AC3E}">
        <p14:creationId xmlns:p14="http://schemas.microsoft.com/office/powerpoint/2010/main" val="2827889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tel 4">
            <a:extLst>
              <a:ext uri="{FF2B5EF4-FFF2-40B4-BE49-F238E27FC236}">
                <a16:creationId xmlns:a16="http://schemas.microsoft.com/office/drawing/2014/main" id="{5CB885E3-DABB-468A-9468-1FF7D694E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Agenda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1DB54561-CE16-40B7-8B2D-4CEFA38FAC0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Motivation and Overview</a:t>
            </a:r>
          </a:p>
          <a:p>
            <a:r>
              <a:rPr lang="en-US" dirty="0"/>
              <a:t>Classification of Variables</a:t>
            </a:r>
          </a:p>
          <a:p>
            <a:r>
              <a:rPr lang="en-US" dirty="0"/>
              <a:t>Risk Measures</a:t>
            </a:r>
          </a:p>
          <a:p>
            <a:r>
              <a:rPr lang="en-US" dirty="0"/>
              <a:t>Anonymization Methods</a:t>
            </a:r>
          </a:p>
          <a:p>
            <a:r>
              <a:rPr lang="en-US" dirty="0"/>
              <a:t>Utility Measures</a:t>
            </a:r>
          </a:p>
        </p:txBody>
      </p:sp>
    </p:spTree>
    <p:extLst>
      <p:ext uri="{BB962C8B-B14F-4D97-AF65-F5344CB8AC3E}">
        <p14:creationId xmlns:p14="http://schemas.microsoft.com/office/powerpoint/2010/main" val="27046701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B378A-0CC9-F9CC-9F95-08D67694F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FF79E9FA-C240-0997-74BB-607BD6901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736576"/>
          </a:xfrm>
        </p:spPr>
        <p:txBody>
          <a:bodyPr/>
          <a:lstStyle/>
          <a:p>
            <a:r>
              <a:rPr lang="en-US" noProof="0" dirty="0"/>
              <a:t>Utility: Multiple Use Cases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BAD1BA9D-D3E8-7D26-8925-265A1C67E3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436914"/>
            <a:ext cx="8959114" cy="48700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Release multiple datasets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This can be risky! Multiple datasets can be combined to disclose information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Requires more effort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Not recommended!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Try to make one dataset that suits all the use cases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This can be tricky if the use cases are very different or contradictory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Ignore use cases and use a general utility measure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Easier, but will likely lead to a suboptimal result</a:t>
            </a:r>
          </a:p>
        </p:txBody>
      </p:sp>
    </p:spTree>
    <p:extLst>
      <p:ext uri="{BB962C8B-B14F-4D97-AF65-F5344CB8AC3E}">
        <p14:creationId xmlns:p14="http://schemas.microsoft.com/office/powerpoint/2010/main" val="3493552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93113-C16A-BA14-B067-77D5FECDB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2E5BD0BF-A0DA-C0E6-C1A6-53E6AFDF3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66" y="456221"/>
            <a:ext cx="9651619" cy="736576"/>
          </a:xfrm>
        </p:spPr>
        <p:txBody>
          <a:bodyPr/>
          <a:lstStyle/>
          <a:p>
            <a:r>
              <a:rPr lang="en-US" noProof="0" dirty="0"/>
              <a:t>Utility: No Known Use Case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31551196-010D-8ED1-F8AD-47DFE1CB2E6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68587" y="1436914"/>
            <a:ext cx="6956213" cy="48700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Use general utility measures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Compare the dataset before and after anonymization</a:t>
            </a:r>
          </a:p>
          <a:p>
            <a:pPr marL="252050" lvl="1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Examples: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Number of suppressed values (in total or per variable)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Number of changed values (in total or per variable)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Changes in contingency tables 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Contingency Table-Based Information Loss (CTBIL)</a:t>
            </a:r>
            <a:r>
              <a:rPr lang="en-US" baseline="30000" dirty="0"/>
              <a:t>1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46C89B8-90BF-C244-CBCF-3251D9F84A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692151"/>
              </p:ext>
            </p:extLst>
          </p:nvPr>
        </p:nvGraphicFramePr>
        <p:xfrm>
          <a:off x="3081337" y="5004779"/>
          <a:ext cx="1630046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47993">
                  <a:extLst>
                    <a:ext uri="{9D8B030D-6E8A-4147-A177-3AD203B41FA5}">
                      <a16:colId xmlns:a16="http://schemas.microsoft.com/office/drawing/2014/main" val="3141655293"/>
                    </a:ext>
                  </a:extLst>
                </a:gridCol>
                <a:gridCol w="398780">
                  <a:extLst>
                    <a:ext uri="{9D8B030D-6E8A-4147-A177-3AD203B41FA5}">
                      <a16:colId xmlns:a16="http://schemas.microsoft.com/office/drawing/2014/main" val="2046874308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3224203594"/>
                    </a:ext>
                  </a:extLst>
                </a:gridCol>
                <a:gridCol w="387668">
                  <a:extLst>
                    <a:ext uri="{9D8B030D-6E8A-4147-A177-3AD203B41FA5}">
                      <a16:colId xmlns:a16="http://schemas.microsoft.com/office/drawing/2014/main" val="31369837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475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050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14662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4EE3E00-63F4-A1EC-1521-398FA77DFC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261033"/>
              </p:ext>
            </p:extLst>
          </p:nvPr>
        </p:nvGraphicFramePr>
        <p:xfrm>
          <a:off x="6648026" y="5004779"/>
          <a:ext cx="1630046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47993">
                  <a:extLst>
                    <a:ext uri="{9D8B030D-6E8A-4147-A177-3AD203B41FA5}">
                      <a16:colId xmlns:a16="http://schemas.microsoft.com/office/drawing/2014/main" val="3141655293"/>
                    </a:ext>
                  </a:extLst>
                </a:gridCol>
                <a:gridCol w="398780">
                  <a:extLst>
                    <a:ext uri="{9D8B030D-6E8A-4147-A177-3AD203B41FA5}">
                      <a16:colId xmlns:a16="http://schemas.microsoft.com/office/drawing/2014/main" val="2046874308"/>
                    </a:ext>
                  </a:extLst>
                </a:gridCol>
                <a:gridCol w="395605">
                  <a:extLst>
                    <a:ext uri="{9D8B030D-6E8A-4147-A177-3AD203B41FA5}">
                      <a16:colId xmlns:a16="http://schemas.microsoft.com/office/drawing/2014/main" val="3224203594"/>
                    </a:ext>
                  </a:extLst>
                </a:gridCol>
                <a:gridCol w="387668">
                  <a:extLst>
                    <a:ext uri="{9D8B030D-6E8A-4147-A177-3AD203B41FA5}">
                      <a16:colId xmlns:a16="http://schemas.microsoft.com/office/drawing/2014/main" val="31369837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475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050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146621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34BA7E-6F2D-A7D5-7DF4-E0A67BF759E6}"/>
              </a:ext>
            </a:extLst>
          </p:cNvPr>
          <p:cNvCxnSpPr>
            <a:cxnSpLocks/>
          </p:cNvCxnSpPr>
          <p:nvPr/>
        </p:nvCxnSpPr>
        <p:spPr>
          <a:xfrm>
            <a:off x="5129753" y="5553805"/>
            <a:ext cx="1045389" cy="0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lassholder for innhold 4">
            <a:extLst>
              <a:ext uri="{FF2B5EF4-FFF2-40B4-BE49-F238E27FC236}">
                <a16:creationId xmlns:a16="http://schemas.microsoft.com/office/drawing/2014/main" id="{7F214D85-5BF1-D72B-FB40-A7A882522F2D}"/>
              </a:ext>
            </a:extLst>
          </p:cNvPr>
          <p:cNvSpPr txBox="1">
            <a:spLocks/>
          </p:cNvSpPr>
          <p:nvPr/>
        </p:nvSpPr>
        <p:spPr>
          <a:xfrm>
            <a:off x="3234266" y="4551680"/>
            <a:ext cx="1324187" cy="4530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dirty="0"/>
              <a:t>Original</a:t>
            </a:r>
          </a:p>
        </p:txBody>
      </p:sp>
      <p:sp>
        <p:nvSpPr>
          <p:cNvPr id="13" name="Plassholder for innhold 4">
            <a:extLst>
              <a:ext uri="{FF2B5EF4-FFF2-40B4-BE49-F238E27FC236}">
                <a16:creationId xmlns:a16="http://schemas.microsoft.com/office/drawing/2014/main" id="{28044F73-5D74-01FB-609C-1BEAB6A797E0}"/>
              </a:ext>
            </a:extLst>
          </p:cNvPr>
          <p:cNvSpPr txBox="1">
            <a:spLocks/>
          </p:cNvSpPr>
          <p:nvPr/>
        </p:nvSpPr>
        <p:spPr>
          <a:xfrm>
            <a:off x="6474142" y="4551680"/>
            <a:ext cx="1977814" cy="4530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dirty="0"/>
              <a:t>Anonymized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4E06F5-F909-33CA-9955-8C0529D93AEE}"/>
              </a:ext>
            </a:extLst>
          </p:cNvPr>
          <p:cNvSpPr/>
          <p:nvPr/>
        </p:nvSpPr>
        <p:spPr>
          <a:xfrm>
            <a:off x="3945237" y="5370217"/>
            <a:ext cx="382923" cy="38034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2DC86C4-1392-062C-FD14-69F0C9432DC6}"/>
              </a:ext>
            </a:extLst>
          </p:cNvPr>
          <p:cNvSpPr/>
          <p:nvPr/>
        </p:nvSpPr>
        <p:spPr>
          <a:xfrm>
            <a:off x="7502733" y="5363633"/>
            <a:ext cx="382923" cy="38034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C67182-B9F3-0129-D1FC-A0423D04AC98}"/>
              </a:ext>
            </a:extLst>
          </p:cNvPr>
          <p:cNvSpPr txBox="1"/>
          <p:nvPr/>
        </p:nvSpPr>
        <p:spPr>
          <a:xfrm>
            <a:off x="1013870" y="6471222"/>
            <a:ext cx="6748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1) Disclosure Protection Methods and Information Loss for Microdata, J Josep Domingo-Ferrer and V. Torra</a:t>
            </a:r>
          </a:p>
        </p:txBody>
      </p:sp>
    </p:spTree>
    <p:extLst>
      <p:ext uri="{BB962C8B-B14F-4D97-AF65-F5344CB8AC3E}">
        <p14:creationId xmlns:p14="http://schemas.microsoft.com/office/powerpoint/2010/main" val="244460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3" grpId="0" build="allAtOnce"/>
      <p:bldP spid="14" grpId="0" animBg="1"/>
      <p:bldP spid="17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9F22F-33B6-B188-655B-99A4D735C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5B7DA4BD-FA70-F6A6-D4BA-75D50243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66" y="456221"/>
            <a:ext cx="10808229" cy="736576"/>
          </a:xfrm>
        </p:spPr>
        <p:txBody>
          <a:bodyPr>
            <a:normAutofit fontScale="90000"/>
          </a:bodyPr>
          <a:lstStyle/>
          <a:p>
            <a:r>
              <a:rPr lang="en-US" noProof="0" dirty="0"/>
              <a:t>General Utility Measures for Continuous Variables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241BB1-2BC4-A1A1-5405-C51B63B27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330" y="1510015"/>
            <a:ext cx="6476099" cy="43513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E34451-333B-DB23-1C74-335C5E247823}"/>
              </a:ext>
            </a:extLst>
          </p:cNvPr>
          <p:cNvSpPr txBox="1"/>
          <p:nvPr/>
        </p:nvSpPr>
        <p:spPr>
          <a:xfrm>
            <a:off x="1013870" y="6471222"/>
            <a:ext cx="6748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Disclosure Protection Methods and Information Loss for Microdata, J Josep Domingo-Ferrer and V. Torra</a:t>
            </a:r>
          </a:p>
        </p:txBody>
      </p:sp>
    </p:spTree>
    <p:extLst>
      <p:ext uri="{BB962C8B-B14F-4D97-AF65-F5344CB8AC3E}">
        <p14:creationId xmlns:p14="http://schemas.microsoft.com/office/powerpoint/2010/main" val="211791428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58D4E-90D0-03E1-FE08-67B1A5753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9121DCC2-22BB-3B98-000B-D7EFC11059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Extra</a:t>
            </a:r>
          </a:p>
        </p:txBody>
      </p:sp>
    </p:spTree>
    <p:extLst>
      <p:ext uri="{BB962C8B-B14F-4D97-AF65-F5344CB8AC3E}">
        <p14:creationId xmlns:p14="http://schemas.microsoft.com/office/powerpoint/2010/main" val="33750979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674946-C7F0-DB8B-A06C-2B3352043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34DEC1F5-E380-DF69-62D7-D4B96816A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Households</a:t>
            </a:r>
            <a:endParaRPr lang="en-US" noProof="0" dirty="0"/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B1F72DC8-1675-F919-FADB-56CBA2A347A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862176"/>
            <a:ext cx="10444321" cy="397886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Multiple individuals belonging to a known group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Additional risks:</a:t>
            </a:r>
          </a:p>
          <a:p>
            <a:r>
              <a:rPr lang="en-US" noProof="0" dirty="0"/>
              <a:t>Households are easier to detect than individuals</a:t>
            </a:r>
          </a:p>
          <a:p>
            <a:r>
              <a:rPr lang="en-US" dirty="0"/>
              <a:t>Identifying one individual will likely identify other household members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5463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3EB343-058C-55B3-9F9B-14F5DF975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B11D7083-49AA-2A9F-CB1E-92A7A9DB21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Next Session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147189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0B92F-D694-2D79-D2E8-CCA03404E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839ECDA4-FEE9-79FA-D5B7-57977D7BD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849489"/>
          </a:xfrm>
        </p:spPr>
        <p:txBody>
          <a:bodyPr/>
          <a:lstStyle/>
          <a:p>
            <a:r>
              <a:rPr lang="en-US" noProof="0" dirty="0"/>
              <a:t>Next </a:t>
            </a:r>
            <a:r>
              <a:rPr lang="en-US" dirty="0"/>
              <a:t>S</a:t>
            </a:r>
            <a:r>
              <a:rPr lang="en-US" noProof="0" dirty="0" err="1"/>
              <a:t>ession</a:t>
            </a:r>
            <a:r>
              <a:rPr lang="en-US" noProof="0" dirty="0"/>
              <a:t> (Tuesday 25</a:t>
            </a:r>
            <a:r>
              <a:rPr lang="en-US" baseline="30000" noProof="0" dirty="0"/>
              <a:t>th</a:t>
            </a:r>
            <a:r>
              <a:rPr lang="en-US" noProof="0" dirty="0"/>
              <a:t> November)	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A90D3BB3-6618-658A-3C17-7A1D28D27FF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516283"/>
            <a:ext cx="9651619" cy="490298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noProof="0" dirty="0"/>
              <a:t>Focus on R package </a:t>
            </a:r>
            <a:r>
              <a:rPr lang="en-US" noProof="0" dirty="0" err="1"/>
              <a:t>sdcMicro</a:t>
            </a:r>
            <a:endParaRPr lang="en-US" noProof="0" dirty="0"/>
          </a:p>
          <a:p>
            <a:pPr lvl="1">
              <a:lnSpc>
                <a:spcPct val="100000"/>
              </a:lnSpc>
            </a:pPr>
            <a:r>
              <a:rPr lang="en-US" dirty="0"/>
              <a:t>Overview of the package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Live coding</a:t>
            </a:r>
          </a:p>
          <a:p>
            <a:pPr lvl="1">
              <a:lnSpc>
                <a:spcPct val="100000"/>
              </a:lnSpc>
            </a:pPr>
            <a:r>
              <a:rPr lang="en-US" noProof="0" dirty="0"/>
              <a:t>Exercises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GUI for </a:t>
            </a:r>
            <a:r>
              <a:rPr lang="en-US" dirty="0" err="1"/>
              <a:t>sdcMicro</a:t>
            </a:r>
            <a:endParaRPr lang="en-US" dirty="0"/>
          </a:p>
          <a:p>
            <a:pPr lvl="1">
              <a:lnSpc>
                <a:spcPct val="100000"/>
              </a:lnSpc>
            </a:pPr>
            <a:endParaRPr lang="en-US" noProof="0" dirty="0"/>
          </a:p>
          <a:p>
            <a:pPr>
              <a:lnSpc>
                <a:spcPct val="100000"/>
              </a:lnSpc>
            </a:pPr>
            <a:r>
              <a:rPr lang="en-US" noProof="0" dirty="0"/>
              <a:t>Please be prepared to use </a:t>
            </a:r>
            <a:r>
              <a:rPr lang="en-US" noProof="0" dirty="0" err="1"/>
              <a:t>sdcMicro</a:t>
            </a:r>
            <a:r>
              <a:rPr lang="en-US" noProof="0" dirty="0"/>
              <a:t> on your own computer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Install R (and RStudio)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Download and install </a:t>
            </a:r>
            <a:r>
              <a:rPr lang="en-US" dirty="0" err="1"/>
              <a:t>sdcMicro</a:t>
            </a:r>
            <a:r>
              <a:rPr lang="en-US" dirty="0"/>
              <a:t> from CRAN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Download the course folder from GitHub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Check that the setup is complete by running R/</a:t>
            </a:r>
            <a:r>
              <a:rPr lang="en-US" dirty="0" err="1"/>
              <a:t>check_before_course.R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6031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480541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9E428-EFAC-21FF-417E-7D1289F1C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53F40398-0CE3-550A-3C40-A5058F5C53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Motivation and Overview</a:t>
            </a:r>
          </a:p>
        </p:txBody>
      </p:sp>
    </p:spTree>
    <p:extLst>
      <p:ext uri="{BB962C8B-B14F-4D97-AF65-F5344CB8AC3E}">
        <p14:creationId xmlns:p14="http://schemas.microsoft.com/office/powerpoint/2010/main" val="3361474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08112-3169-21D1-731B-8E1A691B6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76BCA67-64F4-9AC3-E986-E446A4A7BECD}"/>
              </a:ext>
            </a:extLst>
          </p:cNvPr>
          <p:cNvSpPr/>
          <p:nvPr/>
        </p:nvSpPr>
        <p:spPr>
          <a:xfrm>
            <a:off x="8729221" y="482247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20AE378-1EFF-950A-F571-D26478A8B9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97421"/>
              </p:ext>
            </p:extLst>
          </p:nvPr>
        </p:nvGraphicFramePr>
        <p:xfrm>
          <a:off x="1132995" y="3745645"/>
          <a:ext cx="947794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10" name="Title 9">
            <a:extLst>
              <a:ext uri="{FF2B5EF4-FFF2-40B4-BE49-F238E27FC236}">
                <a16:creationId xmlns:a16="http://schemas.microsoft.com/office/drawing/2014/main" id="{AF511FA7-785A-FDD6-A36B-D654BA2E3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31" y="430924"/>
            <a:ext cx="9651619" cy="794276"/>
          </a:xfrm>
        </p:spPr>
        <p:txBody>
          <a:bodyPr/>
          <a:lstStyle/>
          <a:p>
            <a:r>
              <a:rPr lang="en-US" noProof="0" dirty="0"/>
              <a:t>Identity Disclosure</a:t>
            </a:r>
          </a:p>
        </p:txBody>
      </p:sp>
      <p:pic>
        <p:nvPicPr>
          <p:cNvPr id="14" name="Graphic 13" descr="User with solid fill">
            <a:extLst>
              <a:ext uri="{FF2B5EF4-FFF2-40B4-BE49-F238E27FC236}">
                <a16:creationId xmlns:a16="http://schemas.microsoft.com/office/drawing/2014/main" id="{C0C9E5CA-2D50-09F8-2B37-D4A2EFB12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7595" y="2273169"/>
            <a:ext cx="1377565" cy="1377565"/>
          </a:xfrm>
          <a:prstGeom prst="rect">
            <a:avLst/>
          </a:prstGeom>
        </p:spPr>
      </p:pic>
      <p:pic>
        <p:nvPicPr>
          <p:cNvPr id="16" name="Graphic 15" descr="User with solid fill">
            <a:extLst>
              <a:ext uri="{FF2B5EF4-FFF2-40B4-BE49-F238E27FC236}">
                <a16:creationId xmlns:a16="http://schemas.microsoft.com/office/drawing/2014/main" id="{21977A65-F73B-16A9-5D11-EBEF1F0B7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07217" y="2297659"/>
            <a:ext cx="1377565" cy="1377565"/>
          </a:xfrm>
          <a:prstGeom prst="rect">
            <a:avLst/>
          </a:prstGeom>
        </p:spPr>
      </p:pic>
      <p:pic>
        <p:nvPicPr>
          <p:cNvPr id="18" name="Graphic 17" descr="User with solid fill">
            <a:extLst>
              <a:ext uri="{FF2B5EF4-FFF2-40B4-BE49-F238E27FC236}">
                <a16:creationId xmlns:a16="http://schemas.microsoft.com/office/drawing/2014/main" id="{0C7A42C2-DA8E-8658-C4FC-709004050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46167" y="2273169"/>
            <a:ext cx="1377565" cy="1377565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EB40588-4ECA-62F5-9579-44EB9BF34AFC}"/>
              </a:ext>
            </a:extLst>
          </p:cNvPr>
          <p:cNvSpPr/>
          <p:nvPr/>
        </p:nvSpPr>
        <p:spPr>
          <a:xfrm>
            <a:off x="4453127" y="1961448"/>
            <a:ext cx="3285744" cy="45310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Occupation: Prime minister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9B3CA51-AEDA-AE08-6729-F021EABE294B}"/>
              </a:ext>
            </a:extLst>
          </p:cNvPr>
          <p:cNvSpPr/>
          <p:nvPr/>
        </p:nvSpPr>
        <p:spPr>
          <a:xfrm>
            <a:off x="607320" y="1961446"/>
            <a:ext cx="2378114" cy="45310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E-mail: </a:t>
            </a:r>
            <a:r>
              <a:rPr lang="en-US" sz="1800" noProof="0" dirty="0" err="1"/>
              <a:t>jan_krog</a:t>
            </a:r>
            <a:r>
              <a:rPr lang="en-US" sz="1800" noProof="0" dirty="0"/>
              <a:t>@...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FF2160E1-2C8E-A6E3-E6AF-EF1D7CE92830}"/>
              </a:ext>
            </a:extLst>
          </p:cNvPr>
          <p:cNvSpPr/>
          <p:nvPr/>
        </p:nvSpPr>
        <p:spPr>
          <a:xfrm>
            <a:off x="8899385" y="1036936"/>
            <a:ext cx="2788512" cy="13775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noProof="0" dirty="0"/>
              <a:t>Gender: F</a:t>
            </a:r>
          </a:p>
          <a:p>
            <a:r>
              <a:rPr lang="en-US" sz="1800" noProof="0" dirty="0"/>
              <a:t>Birth year: 1996</a:t>
            </a:r>
          </a:p>
          <a:p>
            <a:r>
              <a:rPr lang="en-US" sz="1800" noProof="0" dirty="0"/>
              <a:t>Occupation: Investor</a:t>
            </a:r>
          </a:p>
          <a:p>
            <a:r>
              <a:rPr lang="en-US" sz="1800" noProof="0" dirty="0"/>
              <a:t>Nationality: Norwegian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D14E244-A263-4EF6-1C43-5ACE679A292F}"/>
              </a:ext>
            </a:extLst>
          </p:cNvPr>
          <p:cNvSpPr/>
          <p:nvPr/>
        </p:nvSpPr>
        <p:spPr>
          <a:xfrm>
            <a:off x="402123" y="1807516"/>
            <a:ext cx="2788510" cy="176141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7EBCE04-AF20-FB39-1EC2-22D6CECDC34D}"/>
              </a:ext>
            </a:extLst>
          </p:cNvPr>
          <p:cNvSpPr/>
          <p:nvPr/>
        </p:nvSpPr>
        <p:spPr>
          <a:xfrm>
            <a:off x="2223579" y="4098147"/>
            <a:ext cx="1222168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4D60EEE-0EFB-E1FF-DF93-412BA7EB4F36}"/>
              </a:ext>
            </a:extLst>
          </p:cNvPr>
          <p:cNvSpPr/>
          <p:nvPr/>
        </p:nvSpPr>
        <p:spPr>
          <a:xfrm>
            <a:off x="4274368" y="1807517"/>
            <a:ext cx="3619566" cy="176141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3808EC3-A260-8B8C-C97B-0E6EC0BF9332}"/>
              </a:ext>
            </a:extLst>
          </p:cNvPr>
          <p:cNvSpPr/>
          <p:nvPr/>
        </p:nvSpPr>
        <p:spPr>
          <a:xfrm>
            <a:off x="8750773" y="845010"/>
            <a:ext cx="3067547" cy="272392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62F277-ADF2-5FE5-7C12-3C01CE8775F5}"/>
              </a:ext>
            </a:extLst>
          </p:cNvPr>
          <p:cNvSpPr/>
          <p:nvPr/>
        </p:nvSpPr>
        <p:spPr>
          <a:xfrm>
            <a:off x="1156695" y="4098147"/>
            <a:ext cx="9454248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240AD5A-264E-0D88-0BCB-EA0D809E45F5}"/>
              </a:ext>
            </a:extLst>
          </p:cNvPr>
          <p:cNvSpPr/>
          <p:nvPr/>
        </p:nvSpPr>
        <p:spPr>
          <a:xfrm>
            <a:off x="1156695" y="5210038"/>
            <a:ext cx="9454248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75226C-409F-FB19-3F99-36BE1778B290}"/>
              </a:ext>
            </a:extLst>
          </p:cNvPr>
          <p:cNvSpPr/>
          <p:nvPr/>
        </p:nvSpPr>
        <p:spPr>
          <a:xfrm>
            <a:off x="5459023" y="5210038"/>
            <a:ext cx="1429245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2D1EBDB-955C-44F8-C686-9407E68D9CFD}"/>
              </a:ext>
            </a:extLst>
          </p:cNvPr>
          <p:cNvSpPr/>
          <p:nvPr/>
        </p:nvSpPr>
        <p:spPr>
          <a:xfrm>
            <a:off x="1156695" y="4849215"/>
            <a:ext cx="9454248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B476847-5CB0-130A-8DDD-F7C4D9DA377E}"/>
              </a:ext>
            </a:extLst>
          </p:cNvPr>
          <p:cNvSpPr/>
          <p:nvPr/>
        </p:nvSpPr>
        <p:spPr>
          <a:xfrm>
            <a:off x="3445747" y="4849215"/>
            <a:ext cx="4678696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35" name="Plassholder for innhold 4">
            <a:extLst>
              <a:ext uri="{FF2B5EF4-FFF2-40B4-BE49-F238E27FC236}">
                <a16:creationId xmlns:a16="http://schemas.microsoft.com/office/drawing/2014/main" id="{601A8C69-37EF-4444-724D-EAE45632D23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30952" y="1021721"/>
            <a:ext cx="9078692" cy="663682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When an intruder correctly links a released data record to a specific individual</a:t>
            </a:r>
            <a:endParaRPr lang="en-US" sz="1800" noProof="0" dirty="0"/>
          </a:p>
        </p:txBody>
      </p:sp>
    </p:spTree>
    <p:extLst>
      <p:ext uri="{BB962C8B-B14F-4D97-AF65-F5344CB8AC3E}">
        <p14:creationId xmlns:p14="http://schemas.microsoft.com/office/powerpoint/2010/main" val="143636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4" grpId="0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4" grpId="0" animBg="1"/>
      <p:bldP spid="34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13623-C479-21F1-1332-82F46B6DB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67C25C1-70D8-A413-72E0-67060FA6C853}"/>
              </a:ext>
            </a:extLst>
          </p:cNvPr>
          <p:cNvSpPr/>
          <p:nvPr/>
        </p:nvSpPr>
        <p:spPr>
          <a:xfrm>
            <a:off x="8729221" y="4822474"/>
            <a:ext cx="3195686" cy="1932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29FAFD21-FDC5-75EE-F0B8-35CDF6C0B0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894047"/>
              </p:ext>
            </p:extLst>
          </p:nvPr>
        </p:nvGraphicFramePr>
        <p:xfrm>
          <a:off x="1132995" y="3727661"/>
          <a:ext cx="947794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230">
                  <a:extLst>
                    <a:ext uri="{9D8B030D-6E8A-4147-A177-3AD203B41FA5}">
                      <a16:colId xmlns:a16="http://schemas.microsoft.com/office/drawing/2014/main" val="2894865156"/>
                    </a:ext>
                  </a:extLst>
                </a:gridCol>
                <a:gridCol w="1231837">
                  <a:extLst>
                    <a:ext uri="{9D8B030D-6E8A-4147-A177-3AD203B41FA5}">
                      <a16:colId xmlns:a16="http://schemas.microsoft.com/office/drawing/2014/main" val="75022821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409762395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1122029431"/>
                    </a:ext>
                  </a:extLst>
                </a:gridCol>
                <a:gridCol w="1448118">
                  <a:extLst>
                    <a:ext uri="{9D8B030D-6E8A-4147-A177-3AD203B41FA5}">
                      <a16:colId xmlns:a16="http://schemas.microsoft.com/office/drawing/2014/main" val="386336283"/>
                    </a:ext>
                  </a:extLst>
                </a:gridCol>
                <a:gridCol w="1235393">
                  <a:extLst>
                    <a:ext uri="{9D8B030D-6E8A-4147-A177-3AD203B41FA5}">
                      <a16:colId xmlns:a16="http://schemas.microsoft.com/office/drawing/2014/main" val="3801870486"/>
                    </a:ext>
                  </a:extLst>
                </a:gridCol>
                <a:gridCol w="886142">
                  <a:extLst>
                    <a:ext uri="{9D8B030D-6E8A-4147-A177-3AD203B41FA5}">
                      <a16:colId xmlns:a16="http://schemas.microsoft.com/office/drawing/2014/main" val="1562872907"/>
                    </a:ext>
                  </a:extLst>
                </a:gridCol>
                <a:gridCol w="1600518">
                  <a:extLst>
                    <a:ext uri="{9D8B030D-6E8A-4147-A177-3AD203B41FA5}">
                      <a16:colId xmlns:a16="http://schemas.microsoft.com/office/drawing/2014/main" val="32406615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Person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E-mail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Birth 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Nationality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Job satisfaction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165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2102…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jan_krog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315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2306…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 err="1"/>
                        <a:t>anna_m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German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Medium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614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0105…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lise96@...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Investor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349000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8872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2412…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jonas60@...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1960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Prime minister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53000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8143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1705…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oliviahh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2004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Student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      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16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2308…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 err="1"/>
                        <a:t>jrk</a:t>
                      </a:r>
                      <a:r>
                        <a:rPr lang="en-US" sz="1400" noProof="0" dirty="0"/>
                        <a:t>@...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1951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Researcher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Norwegian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39000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Low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82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noProof="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38812"/>
                  </a:ext>
                </a:extLst>
              </a:tr>
            </a:tbl>
          </a:graphicData>
        </a:graphic>
      </p:graphicFrame>
      <p:sp>
        <p:nvSpPr>
          <p:cNvPr id="10" name="Title 9">
            <a:extLst>
              <a:ext uri="{FF2B5EF4-FFF2-40B4-BE49-F238E27FC236}">
                <a16:creationId xmlns:a16="http://schemas.microsoft.com/office/drawing/2014/main" id="{667E4C2D-6D34-ED58-A713-A8992498C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31" y="430924"/>
            <a:ext cx="9651619" cy="794276"/>
          </a:xfrm>
        </p:spPr>
        <p:txBody>
          <a:bodyPr/>
          <a:lstStyle/>
          <a:p>
            <a:r>
              <a:rPr lang="en-US" noProof="0" dirty="0"/>
              <a:t>Attribute Disclosure</a:t>
            </a:r>
          </a:p>
        </p:txBody>
      </p:sp>
      <p:pic>
        <p:nvPicPr>
          <p:cNvPr id="16" name="Graphic 15" descr="User with solid fill">
            <a:extLst>
              <a:ext uri="{FF2B5EF4-FFF2-40B4-BE49-F238E27FC236}">
                <a16:creationId xmlns:a16="http://schemas.microsoft.com/office/drawing/2014/main" id="{B6928CA3-180B-1E1D-1013-EF144F959E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8233" y="2297660"/>
            <a:ext cx="1377565" cy="1377565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040F283-9841-C9E6-F703-04E302AEB51F}"/>
              </a:ext>
            </a:extLst>
          </p:cNvPr>
          <p:cNvSpPr/>
          <p:nvPr/>
        </p:nvSpPr>
        <p:spPr>
          <a:xfrm>
            <a:off x="6894143" y="1685403"/>
            <a:ext cx="3285744" cy="7291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Occupation: Researcher</a:t>
            </a:r>
          </a:p>
          <a:p>
            <a:pPr algn="ctr"/>
            <a:r>
              <a:rPr lang="en-US" sz="1800" noProof="0" dirty="0"/>
              <a:t>Nationality: Norwegian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B28B384-CA7B-A2BD-161F-D8B479E85E8A}"/>
              </a:ext>
            </a:extLst>
          </p:cNvPr>
          <p:cNvSpPr/>
          <p:nvPr/>
        </p:nvSpPr>
        <p:spPr>
          <a:xfrm>
            <a:off x="5437607" y="4077715"/>
            <a:ext cx="2671902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674AD3-EC27-054E-68AA-5516C083398C}"/>
              </a:ext>
            </a:extLst>
          </p:cNvPr>
          <p:cNvSpPr/>
          <p:nvPr/>
        </p:nvSpPr>
        <p:spPr>
          <a:xfrm>
            <a:off x="6715384" y="1558166"/>
            <a:ext cx="3619566" cy="201076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BE33FEA-0EA0-D844-8227-064968181FC8}"/>
              </a:ext>
            </a:extLst>
          </p:cNvPr>
          <p:cNvSpPr/>
          <p:nvPr/>
        </p:nvSpPr>
        <p:spPr>
          <a:xfrm>
            <a:off x="1156694" y="4080163"/>
            <a:ext cx="9454250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A4CA16-0A2B-5577-10AD-3960BAE495A4}"/>
              </a:ext>
            </a:extLst>
          </p:cNvPr>
          <p:cNvSpPr/>
          <p:nvPr/>
        </p:nvSpPr>
        <p:spPr>
          <a:xfrm>
            <a:off x="5437607" y="5933414"/>
            <a:ext cx="2671902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86551E-053B-C6E8-A90E-5A9BEB6794B1}"/>
              </a:ext>
            </a:extLst>
          </p:cNvPr>
          <p:cNvSpPr/>
          <p:nvPr/>
        </p:nvSpPr>
        <p:spPr>
          <a:xfrm>
            <a:off x="1156694" y="5928411"/>
            <a:ext cx="9454250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702AD3A-48C6-C6C7-037D-02A4BB189734}"/>
              </a:ext>
            </a:extLst>
          </p:cNvPr>
          <p:cNvSpPr/>
          <p:nvPr/>
        </p:nvSpPr>
        <p:spPr>
          <a:xfrm>
            <a:off x="9346307" y="2573283"/>
            <a:ext cx="2481777" cy="52292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noProof="0" dirty="0"/>
              <a:t>Job satisfaction: Low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236EEA-D896-DBEF-0FB8-4F3F43BC8F06}"/>
              </a:ext>
            </a:extLst>
          </p:cNvPr>
          <p:cNvSpPr/>
          <p:nvPr/>
        </p:nvSpPr>
        <p:spPr>
          <a:xfrm>
            <a:off x="9000775" y="4077715"/>
            <a:ext cx="1611823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EA4219-0092-78CD-BD2F-710AE0FF0231}"/>
              </a:ext>
            </a:extLst>
          </p:cNvPr>
          <p:cNvSpPr/>
          <p:nvPr/>
        </p:nvSpPr>
        <p:spPr>
          <a:xfrm>
            <a:off x="9000775" y="5925963"/>
            <a:ext cx="1611824" cy="37798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n>
                <a:solidFill>
                  <a:schemeClr val="accent2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2" name="Plassholder for innhold 4">
            <a:extLst>
              <a:ext uri="{FF2B5EF4-FFF2-40B4-BE49-F238E27FC236}">
                <a16:creationId xmlns:a16="http://schemas.microsoft.com/office/drawing/2014/main" id="{FC6D9250-8C25-8C58-FC0E-44080132C860}"/>
              </a:ext>
            </a:extLst>
          </p:cNvPr>
          <p:cNvSpPr txBox="1">
            <a:spLocks/>
          </p:cNvSpPr>
          <p:nvPr/>
        </p:nvSpPr>
        <p:spPr>
          <a:xfrm>
            <a:off x="230952" y="1021720"/>
            <a:ext cx="6329369" cy="2407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When an intruder learns new information (an attribute) about an individual based on the released data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1800" dirty="0"/>
              <a:t>Identity disclosure leads to attribute disclosure</a:t>
            </a:r>
          </a:p>
          <a:p>
            <a:pPr lvl="1">
              <a:lnSpc>
                <a:spcPct val="100000"/>
              </a:lnSpc>
            </a:pPr>
            <a:r>
              <a:rPr lang="en-US" sz="1200" dirty="0"/>
              <a:t>However, attribute disclosure can happen without identity disclosure</a:t>
            </a:r>
          </a:p>
        </p:txBody>
      </p:sp>
    </p:spTree>
    <p:extLst>
      <p:ext uri="{BB962C8B-B14F-4D97-AF65-F5344CB8AC3E}">
        <p14:creationId xmlns:p14="http://schemas.microsoft.com/office/powerpoint/2010/main" val="411123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7" grpId="0" animBg="1"/>
      <p:bldP spid="27" grpId="1" animBg="1"/>
      <p:bldP spid="28" grpId="0" animBg="1"/>
      <p:bldP spid="30" grpId="0" animBg="1"/>
      <p:bldP spid="30" grpId="1" animBg="1"/>
      <p:bldP spid="3" grpId="0" animBg="1"/>
      <p:bldP spid="3" grpId="1" animBg="1"/>
      <p:bldP spid="4" grpId="0" animBg="1"/>
      <p:bldP spid="4" grpId="1" animBg="1"/>
      <p:bldP spid="7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Office-tema">
  <a:themeElements>
    <a:clrScheme name="SS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A9D49"/>
      </a:accent1>
      <a:accent2>
        <a:srgbClr val="274247"/>
      </a:accent2>
      <a:accent3>
        <a:srgbClr val="9582BB"/>
      </a:accent3>
      <a:accent4>
        <a:srgbClr val="3396D2"/>
      </a:accent4>
      <a:accent5>
        <a:srgbClr val="D2BC2A"/>
      </a:accent5>
      <a:accent6>
        <a:srgbClr val="8CA9AA"/>
      </a:accent6>
      <a:hlink>
        <a:srgbClr val="0563C1"/>
      </a:hlink>
      <a:folHlink>
        <a:srgbClr val="954F72"/>
      </a:folHlink>
    </a:clrScheme>
    <a:fontScheme name="SSB">
      <a:majorFont>
        <a:latin typeface="Roboto Condensed"/>
        <a:ea typeface=""/>
        <a:cs typeface=""/>
      </a:majorFont>
      <a:minorFont>
        <a:latin typeface="Open Sans"/>
        <a:ea typeface=""/>
        <a:cs typeface="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sbmal_2018.potx" id="{27830765-609B-40A7-BB85-0ABEDBC2E87E}" vid="{F965F0D8-9B15-47DC-9966-C4B99B4DF52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014C7EF7DA17C4C842950F82EA203DF" ma:contentTypeVersion="7" ma:contentTypeDescription="Create a new document." ma:contentTypeScope="" ma:versionID="3aa4873081dd2e098511f287a3ae1412">
  <xsd:schema xmlns:xsd="http://www.w3.org/2001/XMLSchema" xmlns:xs="http://www.w3.org/2001/XMLSchema" xmlns:p="http://schemas.microsoft.com/office/2006/metadata/properties" xmlns:ns2="74da3df6-f4aa-478a-a5d8-aa90ad35bd94" xmlns:ns3="2bf0940c-1ce9-4c89-931e-efbf8864587d" targetNamespace="http://schemas.microsoft.com/office/2006/metadata/properties" ma:root="true" ma:fieldsID="1fb1b4c73b136ba6c27ea1011c2e20fb" ns2:_="" ns3:_="">
    <xsd:import namespace="74da3df6-f4aa-478a-a5d8-aa90ad35bd94"/>
    <xsd:import namespace="2bf0940c-1ce9-4c89-931e-efbf8864587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da3df6-f4aa-478a-a5d8-aa90ad35bd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f0940c-1ce9-4c89-931e-efbf8864587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95B21A6-4BC1-49F8-B567-7F7CF8B8811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5C60F9C-C20B-4526-AA17-F705D3E3B42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1F5E8AB-3EE2-4CB1-8355-A1638E40C7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da3df6-f4aa-478a-a5d8-aa90ad35bd94"/>
    <ds:schemaRef ds:uri="2bf0940c-1ce9-4c89-931e-efbf8864587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Office-tema</Template>
  <TotalTime>18727</TotalTime>
  <Words>4216</Words>
  <Application>Microsoft Macintosh PowerPoint</Application>
  <PresentationFormat>Widescreen</PresentationFormat>
  <Paragraphs>2080</Paragraphs>
  <Slides>67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3" baseType="lpstr">
      <vt:lpstr>Open Sans</vt:lpstr>
      <vt:lpstr>Arial</vt:lpstr>
      <vt:lpstr>Cambria Math</vt:lpstr>
      <vt:lpstr>Aptos</vt:lpstr>
      <vt:lpstr>Roboto Condensed</vt:lpstr>
      <vt:lpstr>Office-tema</vt:lpstr>
      <vt:lpstr>Protection of Microdata</vt:lpstr>
      <vt:lpstr>Course  Introduction</vt:lpstr>
      <vt:lpstr>SDC Theory Guide </vt:lpstr>
      <vt:lpstr>PowerPoint Presentation</vt:lpstr>
      <vt:lpstr>Course Resources</vt:lpstr>
      <vt:lpstr>Agenda</vt:lpstr>
      <vt:lpstr>Motivation and Overview</vt:lpstr>
      <vt:lpstr>Identity Disclosure</vt:lpstr>
      <vt:lpstr>Attribute Disclosure</vt:lpstr>
      <vt:lpstr>Inferential Disclosure</vt:lpstr>
      <vt:lpstr>Anonymize Before Release!</vt:lpstr>
      <vt:lpstr>PowerPoint Presentation</vt:lpstr>
      <vt:lpstr>Release Types </vt:lpstr>
      <vt:lpstr>Statistical Disclosure Control (SDC) for Microdata</vt:lpstr>
      <vt:lpstr>The Anonymization Process</vt:lpstr>
      <vt:lpstr>Classification of Variables </vt:lpstr>
      <vt:lpstr>Classification of Variables </vt:lpstr>
      <vt:lpstr>How Identifying is the Variable? </vt:lpstr>
      <vt:lpstr>How Identifying is the Variable? </vt:lpstr>
      <vt:lpstr>How Sensitive is the Variable? </vt:lpstr>
      <vt:lpstr>How Sensitive is the Variable? </vt:lpstr>
      <vt:lpstr>How is the Variable Measured and Represented? </vt:lpstr>
      <vt:lpstr>How is the Variable Measured and Represented? </vt:lpstr>
      <vt:lpstr>How is the Variable Measured and Represented? </vt:lpstr>
      <vt:lpstr>Stratification and Weighting </vt:lpstr>
      <vt:lpstr>Delete Direct Identifiers!</vt:lpstr>
      <vt:lpstr>PowerPoint Presentation</vt:lpstr>
      <vt:lpstr>Delete Direct Identifiers!</vt:lpstr>
      <vt:lpstr>Risk Measures</vt:lpstr>
      <vt:lpstr>Statistical Disclosure Control (SDC) for Microdata</vt:lpstr>
      <vt:lpstr>Sample Frequency fk</vt:lpstr>
      <vt:lpstr>Risk Measure: k-anonymity </vt:lpstr>
      <vt:lpstr>PowerPoint Presentation</vt:lpstr>
      <vt:lpstr>Population Frequency Fk</vt:lpstr>
      <vt:lpstr>Global Risk Measures</vt:lpstr>
      <vt:lpstr>Risk Measures – More Information</vt:lpstr>
      <vt:lpstr>Anonymization Methods</vt:lpstr>
      <vt:lpstr>Statistical Disclosure Control (SDC) for Microdata</vt:lpstr>
      <vt:lpstr>Anonymization Methods — Overview</vt:lpstr>
      <vt:lpstr>Remove Variables </vt:lpstr>
      <vt:lpstr>Global Recoding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Anonymization Methods —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Utility Measures</vt:lpstr>
      <vt:lpstr>Statistical Disclosure Control (SDC) for Microdata</vt:lpstr>
      <vt:lpstr>Utility</vt:lpstr>
      <vt:lpstr>Utility: One Use Case</vt:lpstr>
      <vt:lpstr>Utility: Multiple Use Cases</vt:lpstr>
      <vt:lpstr>Utility: No Known Use Case</vt:lpstr>
      <vt:lpstr>General Utility Measures for Continuous Variables</vt:lpstr>
      <vt:lpstr>Extra</vt:lpstr>
      <vt:lpstr>Households</vt:lpstr>
      <vt:lpstr>Next Session</vt:lpstr>
      <vt:lpstr>Next Session (Tuesday 25th November)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Klungre, Vidar Norstein</dc:creator>
  <cp:lastModifiedBy>Klungre, Vidar Norstein</cp:lastModifiedBy>
  <cp:revision>8</cp:revision>
  <dcterms:created xsi:type="dcterms:W3CDTF">2025-11-09T21:30:32Z</dcterms:created>
  <dcterms:modified xsi:type="dcterms:W3CDTF">2025-11-22T21:44:13Z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bb1e25a-de7b-40d6-a859-76fe2317f0af_Enabled">
    <vt:lpwstr>True</vt:lpwstr>
  </property>
  <property fmtid="{D5CDD505-2E9C-101B-9397-08002B2CF9AE}" pid="3" name="MSIP_Label_ebb1e25a-de7b-40d6-a859-76fe2317f0af_SiteId">
    <vt:lpwstr>c7217092-b240-4e1d-bd61-fa97ba975cbc</vt:lpwstr>
  </property>
  <property fmtid="{D5CDD505-2E9C-101B-9397-08002B2CF9AE}" pid="4" name="MSIP_Label_ebb1e25a-de7b-40d6-a859-76fe2317f0af_Owner">
    <vt:lpwstr>thb@ssb.no</vt:lpwstr>
  </property>
  <property fmtid="{D5CDD505-2E9C-101B-9397-08002B2CF9AE}" pid="5" name="MSIP_Label_ebb1e25a-de7b-40d6-a859-76fe2317f0af_SetDate">
    <vt:lpwstr>2019-01-10T08:15:32.1166307Z</vt:lpwstr>
  </property>
  <property fmtid="{D5CDD505-2E9C-101B-9397-08002B2CF9AE}" pid="6" name="MSIP_Label_ebb1e25a-de7b-40d6-a859-76fe2317f0af_Name">
    <vt:lpwstr>Åpent</vt:lpwstr>
  </property>
  <property fmtid="{D5CDD505-2E9C-101B-9397-08002B2CF9AE}" pid="7" name="MSIP_Label_ebb1e25a-de7b-40d6-a859-76fe2317f0af_Application">
    <vt:lpwstr>Microsoft Azure Information Protection</vt:lpwstr>
  </property>
  <property fmtid="{D5CDD505-2E9C-101B-9397-08002B2CF9AE}" pid="8" name="MSIP_Label_ebb1e25a-de7b-40d6-a859-76fe2317f0af_Extended_MSFT_Method">
    <vt:lpwstr>Automatic</vt:lpwstr>
  </property>
  <property fmtid="{D5CDD505-2E9C-101B-9397-08002B2CF9AE}" pid="9" name="Sensitivity">
    <vt:lpwstr>Åpent</vt:lpwstr>
  </property>
  <property fmtid="{D5CDD505-2E9C-101B-9397-08002B2CF9AE}" pid="10" name="ContentTypeId">
    <vt:lpwstr>0x0101006014C7EF7DA17C4C842950F82EA203DF</vt:lpwstr>
  </property>
</Properties>
</file>

<file path=docProps/thumbnail.jpeg>
</file>